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307" r:id="rId2"/>
    <p:sldId id="2418" r:id="rId3"/>
    <p:sldId id="2423" r:id="rId4"/>
    <p:sldId id="2431" r:id="rId5"/>
    <p:sldId id="2410" r:id="rId6"/>
    <p:sldId id="2424" r:id="rId7"/>
    <p:sldId id="2411" r:id="rId8"/>
    <p:sldId id="2425" r:id="rId9"/>
    <p:sldId id="2445" r:id="rId10"/>
    <p:sldId id="2412" r:id="rId11"/>
    <p:sldId id="2447" r:id="rId12"/>
    <p:sldId id="2426" r:id="rId13"/>
    <p:sldId id="2446" r:id="rId14"/>
    <p:sldId id="2427" r:id="rId15"/>
    <p:sldId id="2448" r:id="rId16"/>
    <p:sldId id="2454" r:id="rId17"/>
    <p:sldId id="2428" r:id="rId18"/>
    <p:sldId id="2443" r:id="rId19"/>
    <p:sldId id="2460" r:id="rId20"/>
    <p:sldId id="2430" r:id="rId21"/>
    <p:sldId id="2461" r:id="rId22"/>
    <p:sldId id="2462" r:id="rId23"/>
    <p:sldId id="2414" r:id="rId24"/>
    <p:sldId id="2432" r:id="rId25"/>
    <p:sldId id="2433" r:id="rId26"/>
    <p:sldId id="2435" r:id="rId27"/>
    <p:sldId id="2436" r:id="rId28"/>
    <p:sldId id="2437" r:id="rId29"/>
    <p:sldId id="2455" r:id="rId30"/>
    <p:sldId id="2456" r:id="rId31"/>
    <p:sldId id="2458" r:id="rId32"/>
    <p:sldId id="2438" r:id="rId33"/>
    <p:sldId id="2452" r:id="rId34"/>
    <p:sldId id="2453" r:id="rId35"/>
    <p:sldId id="2439" r:id="rId36"/>
    <p:sldId id="2440" r:id="rId37"/>
    <p:sldId id="2441" r:id="rId38"/>
    <p:sldId id="2451" r:id="rId39"/>
    <p:sldId id="2457" r:id="rId40"/>
    <p:sldId id="2463" r:id="rId41"/>
    <p:sldId id="2442" r:id="rId4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arzyna Gaj" initials="KG" lastIdx="18" clrIdx="0">
    <p:extLst>
      <p:ext uri="{19B8F6BF-5375-455C-9EA6-DF929625EA0E}">
        <p15:presenceInfo xmlns:p15="http://schemas.microsoft.com/office/powerpoint/2012/main" userId="S-1-5-21-1861516858-2364102211-384719224-128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9428" autoAdjust="0"/>
  </p:normalViewPr>
  <p:slideViewPr>
    <p:cSldViewPr snapToGrid="0">
      <p:cViewPr varScale="1">
        <p:scale>
          <a:sx n="56" d="100"/>
          <a:sy n="56" d="100"/>
        </p:scale>
        <p:origin x="159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0BA3E-CE28-4767-8B08-581D486EA132}" type="datetimeFigureOut">
              <a:rPr lang="pl-PL" smtClean="0"/>
              <a:t>25.11.2020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CE71F-CF8C-4C6B-BA5A-D780E1596C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76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CE71F-CF8C-4C6B-BA5A-D780E1596C5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3327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>
                <a:latin typeface="Century Gothic" panose="020B0502020202020204" pitchFamily="34" charset="0"/>
              </a:rPr>
              <a:t>Obowiązki hakowego przed rozpoczęciem pracy, w czasie operacji transportowych oraz po ich zakończeniu: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Odpowiada za dobór właściwych lin, łańcuchów, zawiesi oraz przygotowanie wyposażenia pomocniczego do transportu, takiego jak liny kierunkowe, uchwyty i podkłady.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Sprawdza, czy </a:t>
            </a:r>
            <a:r>
              <a:rPr lang="pl-PL" dirty="0" err="1"/>
              <a:t>zawiesia</a:t>
            </a:r>
            <a:r>
              <a:rPr lang="pl-PL" dirty="0"/>
              <a:t> posiadają atesty i czy są w dobrym stanie technicznym (nie posiadają zgięć, pęknięć, załamań i węzłów).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dirty="0"/>
              <a:t>Sprawdza masę ładunku. Informacje o masie można uzyskać z katalogów, listów przewozowych, specyfikacji, DTR, informacji na ładunku.</a:t>
            </a:r>
            <a:r>
              <a:rPr lang="pl-PL" sz="1200" baseline="0" dirty="0"/>
              <a:t> </a:t>
            </a:r>
            <a:r>
              <a:rPr lang="pl-PL" sz="1200" dirty="0"/>
              <a:t>Wiele z elementów dostarczanych przez producenta w opakowaniach fabrycznych ma informacje o masie na opakowaniu.</a:t>
            </a:r>
            <a:r>
              <a:rPr lang="pl-PL" sz="1200" baseline="0" dirty="0"/>
              <a:t> </a:t>
            </a:r>
            <a:r>
              <a:rPr lang="pl-PL" sz="1200" dirty="0"/>
              <a:t>Jeśli nie można uzyskać informacji o masie to ładunek należy sprawdzić dynamometrem.</a:t>
            </a:r>
            <a:r>
              <a:rPr lang="pl-PL" sz="1200" baseline="0" dirty="0"/>
              <a:t> </a:t>
            </a:r>
            <a:r>
              <a:rPr lang="pl-PL" sz="1200" dirty="0"/>
              <a:t>W nowoczesnych dźwigniach często znajdują się wbudowane wagi.</a:t>
            </a:r>
            <a:r>
              <a:rPr lang="pl-PL" sz="1200" baseline="0" dirty="0"/>
              <a:t> </a:t>
            </a:r>
            <a:r>
              <a:rPr lang="pl-PL" sz="1200" dirty="0"/>
              <a:t>Aby dobrać odpowiednie </a:t>
            </a:r>
            <a:r>
              <a:rPr lang="pl-PL" sz="1200" dirty="0" err="1"/>
              <a:t>zawiesie</a:t>
            </a:r>
            <a:r>
              <a:rPr lang="pl-PL" sz="1200" dirty="0"/>
              <a:t> należy zapoznać się również z gabarytami ładunku oraz określić najlepszy sposób jego podwieszenia.</a:t>
            </a:r>
            <a:endParaRPr lang="pl-PL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Sprawdza, czy </a:t>
            </a:r>
            <a:r>
              <a:rPr lang="pl-PL" dirty="0" err="1"/>
              <a:t>zawiesia</a:t>
            </a:r>
            <a:r>
              <a:rPr lang="pl-PL" dirty="0"/>
              <a:t> zostały prawidłowo nałożone na transportowany ładunek, z uwzględnieniem położenia jego środka ciężkości.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Upewnia się, czy ładunek został pewnie zawieszony.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CE71F-CF8C-4C6B-BA5A-D780E1596C5B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0206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b="1" dirty="0"/>
              <a:t>Obowiązki hakowego C.D.: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Upewnia się czy obciążenie transportowanego ładunku nie przekracza dopuszczalnego obciążenia roboczego dla zastosowanych zawiesi.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Upewnia się, czy nie został przekroczony dopuszczalny kąt rozwarcia </a:t>
            </a:r>
            <a:r>
              <a:rPr lang="pl-PL" dirty="0" err="1"/>
              <a:t>zawiesia</a:t>
            </a:r>
            <a:r>
              <a:rPr lang="pl-PL" dirty="0"/>
              <a:t> wielocięgnowego.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Zgłasza sygnaliście gotowość do wykonania manewrów transportowych.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dirty="0">
                <a:latin typeface="Century Gothic" panose="020B0502020202020204" pitchFamily="34" charset="0"/>
              </a:rPr>
              <a:t>Asekuruje, liną lub innym elementem pomocniczym, transportowany ładunek.</a:t>
            </a:r>
            <a:endParaRPr lang="pl-PL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dirty="0">
                <a:latin typeface="Century Gothic" panose="020B0502020202020204" pitchFamily="34" charset="0"/>
              </a:rPr>
              <a:t>Odpina ładunek, po dostarczeniu na miejsce.</a:t>
            </a:r>
            <a:endParaRPr lang="pl-PL" sz="1200" dirty="0"/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CE71F-CF8C-4C6B-BA5A-D780E1596C5B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0302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lnSpc>
                <a:spcPct val="150000"/>
              </a:lnSpc>
            </a:pPr>
            <a:r>
              <a:rPr lang="pl-PL" sz="1400" b="1" dirty="0">
                <a:latin typeface="Century Gothic" panose="020B0502020202020204" pitchFamily="34" charset="0"/>
              </a:rPr>
              <a:t>Obowiązki sygnalisty przed rozpoczęciem pracy, w czasie operacji transportowych oraz po ich zakończeniu: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Century Gothic" panose="020B0502020202020204" pitchFamily="34" charset="0"/>
              </a:rPr>
              <a:t>Upewnia się, że strefa pracy jest zabezpieczona i wolna od osób postronnych. </a:t>
            </a:r>
            <a:r>
              <a:rPr lang="pl-PL" sz="1200" dirty="0"/>
              <a:t>Strefę pracy żurawia należy zawsze wygrodzić i oznakować tablicami ostrzegawczymi przed rozpoczęciem pracy.</a:t>
            </a:r>
            <a:r>
              <a:rPr lang="pl-PL" sz="1200" baseline="0" dirty="0"/>
              <a:t> </a:t>
            </a:r>
            <a:r>
              <a:rPr lang="pl-PL" sz="1200" dirty="0"/>
              <a:t>Wygrodzona szerokość strefy niebezpiecznej powinna wynosić 1/10 wysokości na jakiej będzie pracował żuraw, ale nie mniej niż 6m.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Sprawdza, czy miejsce pracy zostało należycie przygotowane do bezpiecznego przeładunku, a w szczególności, czy ustawianemu ładunkowi nie będzie groziło przewrócenie się lub osunięcie oraz czy jest oświetlone w sposób zapewniający bezpieczne dokonanie przeładunku – w razie niedostatecznego oświetlenia zgłasza ten fakt przełożonemu. </a:t>
            </a:r>
            <a:endParaRPr lang="pl-PL" dirty="0">
              <a:latin typeface="Century Gothic" panose="020B0502020202020204" pitchFamily="34" charset="0"/>
            </a:endParaRP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Century Gothic" panose="020B0502020202020204" pitchFamily="34" charset="0"/>
              </a:rPr>
              <a:t>Sprawdza, czy ma sprawną łączność z operatorem i wydaje polecenie do rozpoczęcia operacji podnoszenia.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Century Gothic" panose="020B0502020202020204" pitchFamily="34" charset="0"/>
              </a:rPr>
              <a:t>Wykonuje próbne podniesienie, przed wykonaniem docelowego przemieszczenia ładunku.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Century Gothic" panose="020B0502020202020204" pitchFamily="34" charset="0"/>
              </a:rPr>
              <a:t>Sygnalizuje podniesienie/ rozpoczęcie operacji.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Century Gothic" panose="020B0502020202020204" pitchFamily="34" charset="0"/>
              </a:rPr>
              <a:t>Planuje i kontroluje tor przemieszczania podnoszonego materiału oraz jest w stałym kontakcie z operatorem.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l-PL" sz="1200" dirty="0"/>
          </a:p>
          <a:p>
            <a:pPr marL="0" indent="0" fontAlgn="base">
              <a:lnSpc>
                <a:spcPct val="150000"/>
              </a:lnSpc>
              <a:buFont typeface="Arial" panose="020B0604020202020204" pitchFamily="34" charset="0"/>
              <a:buNone/>
            </a:pPr>
            <a:endParaRPr lang="pl-PL" dirty="0">
              <a:latin typeface="Century Gothic" panose="020B050202020202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CE71F-CF8C-4C6B-BA5A-D780E1596C5B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3414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1200" b="1" dirty="0">
                <a:latin typeface="Century Gothic" panose="020B0502020202020204" pitchFamily="34" charset="0"/>
              </a:rPr>
              <a:t>Obowiązki sygnalisty C.D.:</a:t>
            </a:r>
            <a:endParaRPr lang="pl-PL" sz="1200" dirty="0">
              <a:latin typeface="Century Gothic" panose="020B0502020202020204" pitchFamily="34" charset="0"/>
            </a:endParaRP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</a:rPr>
              <a:t>Komunikuje się z operatorem żurawia w trakcje pracy w sposób zrozumiały, za pomocą urządzenia komunikacyjnego lub </a:t>
            </a:r>
            <a:r>
              <a:rPr lang="pl-PL" sz="1200" b="1" dirty="0">
                <a:latin typeface="Century Gothic" panose="020B0502020202020204" pitchFamily="34" charset="0"/>
              </a:rPr>
              <a:t>sygnałów ręcznych</a:t>
            </a:r>
            <a:r>
              <a:rPr lang="pl-PL" sz="1200" b="0" dirty="0">
                <a:latin typeface="Century Gothic" panose="020B0502020202020204" pitchFamily="34" charset="0"/>
              </a:rPr>
              <a:t> </a:t>
            </a:r>
            <a:r>
              <a:rPr lang="pl-PL" sz="1200" b="1" dirty="0">
                <a:latin typeface="Century Gothic" panose="020B0502020202020204" pitchFamily="34" charset="0"/>
              </a:rPr>
              <a:t>(w przypadku nagłej awarii urządzenia komunikacyjnego – tylko do czasu zakończenia rozpoczętej operacji)</a:t>
            </a:r>
            <a:r>
              <a:rPr lang="pl-PL" sz="1200" dirty="0">
                <a:latin typeface="Century Gothic" panose="020B0502020202020204" pitchFamily="34" charset="0"/>
              </a:rPr>
              <a:t>.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</a:rPr>
              <a:t>Ostrzega innych uczestników procesu budowlanego o zagrożeniu.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</a:rPr>
              <a:t>Ma na uwadze, aby ładunek nie był transportowany nad osobami, pojazdami oraz poza obszarem budowy.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</a:rPr>
              <a:t>Wstrzymuje pracę w sytuacjach zagrożenia.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CE71F-CF8C-4C6B-BA5A-D780E1596C5B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8829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lnSpc>
                <a:spcPct val="150000"/>
              </a:lnSpc>
            </a:pPr>
            <a:r>
              <a:rPr lang="pl-PL" sz="1200" b="1" dirty="0">
                <a:latin typeface="Century Gothic" panose="020B0502020202020204" pitchFamily="34" charset="0"/>
              </a:rPr>
              <a:t>Asekurowanie ładunków </a:t>
            </a:r>
          </a:p>
          <a:p>
            <a:pPr fontAlgn="base">
              <a:lnSpc>
                <a:spcPct val="150000"/>
              </a:lnSpc>
            </a:pPr>
            <a:r>
              <a:rPr lang="pl-PL" sz="1200" dirty="0">
                <a:latin typeface="Century Gothic" panose="020B0502020202020204" pitchFamily="34" charset="0"/>
              </a:rPr>
              <a:t>Podnoszony i opuszczany ładunek powinien być asekurowany przez hakowego przy użyciu dodatkowego osprzętu (np. lin kierunkowych mających za zadanie nadanie ładunkowi właściwego kierunku). </a:t>
            </a:r>
          </a:p>
          <a:p>
            <a:pPr fontAlgn="base">
              <a:lnSpc>
                <a:spcPct val="150000"/>
              </a:lnSpc>
            </a:pPr>
            <a:r>
              <a:rPr lang="pl-PL" sz="1200" b="1" dirty="0">
                <a:latin typeface="Century Gothic" panose="020B0502020202020204" pitchFamily="34" charset="0"/>
              </a:rPr>
              <a:t>Wyjątki: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</a:rPr>
              <a:t>wykonywanie czynności wymagających precyzyjnego ustawienia,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</a:rPr>
              <a:t>przemieszczanie ładunku przy dużym zagęszczeniu przeszkód.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CE71F-CF8C-4C6B-BA5A-D780E1596C5B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609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>
                <a:latin typeface="Century Gothic" panose="020B0502020202020204" pitchFamily="34" charset="0"/>
              </a:rPr>
              <a:t>Transport materiałów drobnych, sypkich (pakowanych) oraz stempli </a:t>
            </a:r>
            <a:r>
              <a:rPr lang="pl-PL" sz="1200" dirty="0">
                <a:latin typeface="Century Gothic" panose="020B0502020202020204" pitchFamily="34" charset="0"/>
              </a:rPr>
              <a:t>powinien się odbywać przy użyciu przeznaczonych do tego koszy transportowych. Dopuszcza się również</a:t>
            </a:r>
            <a:r>
              <a:rPr lang="pl-PL" sz="1200" baseline="0" dirty="0">
                <a:latin typeface="Century Gothic" panose="020B0502020202020204" pitchFamily="34" charset="0"/>
              </a:rPr>
              <a:t> użycie w tym celu palet drewnianych pod warunkiem spełnienia określonych warunków.</a:t>
            </a:r>
          </a:p>
          <a:p>
            <a:pPr fontAlgn="base">
              <a:lnSpc>
                <a:spcPct val="150000"/>
              </a:lnSpc>
            </a:pPr>
            <a:r>
              <a:rPr lang="pl-PL" sz="1200" b="1" dirty="0">
                <a:latin typeface="Century Gothic" panose="020B0502020202020204" pitchFamily="34" charset="0"/>
              </a:rPr>
              <a:t>Warunki użycia palet: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dirty="0">
                <a:latin typeface="Century Gothic" panose="020B0502020202020204" pitchFamily="34" charset="0"/>
              </a:rPr>
              <a:t>sprawdzenia stanu palety i prawidłowego zabezpieczenia ładunku przed podniesieniem,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dirty="0">
                <a:latin typeface="Century Gothic" panose="020B0502020202020204" pitchFamily="34" charset="0"/>
              </a:rPr>
              <a:t>zapewnienia zabezpieczenia ładunku przed wypadnięciem, również w przypadku pęknięcia palety: owinięcie firmową folią termokurczliwą producenta/dostawcy, folią typu </a:t>
            </a:r>
            <a:r>
              <a:rPr lang="pl-PL" sz="1200" dirty="0" err="1">
                <a:latin typeface="Century Gothic" panose="020B0502020202020204" pitchFamily="34" charset="0"/>
              </a:rPr>
              <a:t>stretch</a:t>
            </a:r>
            <a:r>
              <a:rPr lang="pl-PL" sz="1200" dirty="0">
                <a:latin typeface="Century Gothic" panose="020B0502020202020204" pitchFamily="34" charset="0"/>
              </a:rPr>
              <a:t> oraz pasem transportowym,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dirty="0">
                <a:latin typeface="Century Gothic" panose="020B0502020202020204" pitchFamily="34" charset="0"/>
              </a:rPr>
              <a:t>użycia wideł rozładunkowych (zalecane).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dirty="0">
              <a:latin typeface="Century Gothic" panose="020B050202020202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CE71F-CF8C-4C6B-BA5A-D780E1596C5B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8741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lnSpc>
                <a:spcPct val="150000"/>
              </a:lnSpc>
            </a:pPr>
            <a:r>
              <a:rPr lang="pl-PL" sz="1200" b="1" dirty="0">
                <a:latin typeface="Century Gothic" panose="020B0502020202020204" pitchFamily="34" charset="0"/>
              </a:rPr>
              <a:t>Transport pionowy ładunków o nietypowych parametrach i rozmiarach, </a:t>
            </a:r>
            <a:r>
              <a:rPr lang="pl-PL" sz="1200" dirty="0">
                <a:latin typeface="Century Gothic" panose="020B0502020202020204" pitchFamily="34" charset="0"/>
              </a:rPr>
              <a:t>wymagających podwieszenia w kilku punktach, o rozstawie uniemożliwiającym zastosowanie tradycyjnych zawiesi wielocięgnowych: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b="1" dirty="0">
                <a:latin typeface="Century Gothic" panose="020B0502020202020204" pitchFamily="34" charset="0"/>
              </a:rPr>
              <a:t>trawers </a:t>
            </a:r>
            <a:r>
              <a:rPr lang="pl-PL" sz="1200" dirty="0">
                <a:latin typeface="Century Gothic" panose="020B0502020202020204" pitchFamily="34" charset="0"/>
              </a:rPr>
              <a:t>– urządzenie, którego podstawę stanowi belka nośna o parametrach i kształcie dostosowanym do ładunków, które mają być przenoszone przy jej użyciu. Stanowi element pośredni pomiędzy dźwignicą i ładunkiem.</a:t>
            </a:r>
          </a:p>
          <a:p>
            <a:pPr fontAlgn="base">
              <a:lnSpc>
                <a:spcPct val="150000"/>
              </a:lnSpc>
            </a:pPr>
            <a:r>
              <a:rPr lang="pl-PL" sz="1200" b="1" dirty="0">
                <a:latin typeface="Century Gothic" panose="020B0502020202020204" pitchFamily="34" charset="0"/>
              </a:rPr>
              <a:t>Transport pionowy szalunków ścian: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</a:rPr>
              <a:t>systemowe uchwyty transportowe</a:t>
            </a:r>
          </a:p>
          <a:p>
            <a:pPr fontAlgn="base">
              <a:lnSpc>
                <a:spcPct val="150000"/>
              </a:lnSpc>
            </a:pPr>
            <a:r>
              <a:rPr lang="pl-PL" sz="1200" b="1" dirty="0">
                <a:latin typeface="Century Gothic" panose="020B0502020202020204" pitchFamily="34" charset="0"/>
              </a:rPr>
              <a:t>Transport pionowy szalunków w formie stołów stropowych:  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 err="1">
                <a:latin typeface="Century Gothic" panose="020B0502020202020204" pitchFamily="34" charset="0"/>
              </a:rPr>
              <a:t>zawiesie</a:t>
            </a:r>
            <a:r>
              <a:rPr lang="pl-PL" sz="1200" dirty="0">
                <a:latin typeface="Century Gothic" panose="020B0502020202020204" pitchFamily="34" charset="0"/>
              </a:rPr>
              <a:t> widłowe do transportu stołów stropowych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CE71F-CF8C-4C6B-BA5A-D780E1596C5B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5296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>
                <a:latin typeface="Century Gothic" panose="020B0502020202020204" pitchFamily="34" charset="0"/>
              </a:rPr>
              <a:t>Reagowanie na sytuacje awaryjne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latin typeface="Century Gothic" panose="020B0502020202020204" pitchFamily="34" charset="0"/>
              </a:rPr>
              <a:t>Sygnalista w przypadku wystąpienia sytuacji niebezpiecznej, ma obowiązek wstrzymać prace transportowe i ostrzec przed zagrożeniem innych uczestników procesu budowlanego.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Operator ma prawo reagować tylko na sygnały </a:t>
            </a:r>
            <a:r>
              <a:rPr lang="pl-PL" b="1" dirty="0"/>
              <a:t>sygnalisty</a:t>
            </a:r>
            <a:r>
              <a:rPr lang="pl-PL" dirty="0"/>
              <a:t>, z wyjątkiem sygnału „Alarm” („Stop”), który może wydać </a:t>
            </a:r>
            <a:r>
              <a:rPr lang="pl-PL" b="1" dirty="0"/>
              <a:t>każdy pracownik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CE71F-CF8C-4C6B-BA5A-D780E1596C5B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9188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lnSpc>
                <a:spcPct val="150000"/>
              </a:lnSpc>
            </a:pPr>
            <a:r>
              <a:rPr lang="pl-PL" sz="1200" dirty="0">
                <a:latin typeface="Century Gothic" panose="020B0502020202020204" pitchFamily="34" charset="0"/>
              </a:rPr>
              <a:t>Każdy ładunek niezależnie od sposobu zawieszenia na haku dźwignicy przyjmie taką pozycję, w której środek ciężkości będzie znajdował się na linii pionowej przechodzącej przez hak.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dirty="0"/>
              <a:t>Każda metoda określania </a:t>
            </a:r>
            <a:r>
              <a:rPr lang="pl-PL" b="1" dirty="0"/>
              <a:t>środka ciężkości </a:t>
            </a:r>
            <a:r>
              <a:rPr lang="pl-PL" dirty="0"/>
              <a:t>ładunku obarczona jest znacznym błędem. Dopiero próba podniesienia pozwala na ustalenie równowagi ładunku i prawidłowe określenie położenia środka ciężkości.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dirty="0"/>
              <a:t>Jeżeli warunki techniczne producenta zawiesi lub odpowiednie normy nie stanowią inaczej, to zaleca się, aby dopuszczalne pochylenie </a:t>
            </a:r>
            <a:r>
              <a:rPr lang="pl-PL" dirty="0" err="1"/>
              <a:t>zawiesia</a:t>
            </a:r>
            <a:r>
              <a:rPr lang="pl-PL" dirty="0"/>
              <a:t> wraz z ładunkiem nie przekroczyło kąta </a:t>
            </a:r>
            <a:r>
              <a:rPr lang="el-GR" dirty="0"/>
              <a:t>φ</a:t>
            </a:r>
            <a:r>
              <a:rPr lang="pl-PL" dirty="0"/>
              <a:t>  = 5</a:t>
            </a:r>
            <a:r>
              <a:rPr lang="pl-PL" baseline="30000" dirty="0"/>
              <a:t>0</a:t>
            </a:r>
            <a:r>
              <a:rPr lang="pl-PL" baseline="0" dirty="0"/>
              <a:t> – 6</a:t>
            </a:r>
            <a:r>
              <a:rPr lang="pl-PL" baseline="30000" dirty="0"/>
              <a:t>0</a:t>
            </a:r>
            <a:r>
              <a:rPr lang="pl-PL" baseline="0" dirty="0"/>
              <a:t>, co odpowiada pochyleniu mniejszemu od 1:10.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baseline="0" dirty="0"/>
              <a:t>W przypadku podpięć przesuwnych, a w szczególności siodłowych  oraz wyposażonych w platformę ładunkową (np. paleta), punkty zwieszeń jak również ładunek, powinny zajmować pozycje poziomą  (</a:t>
            </a:r>
            <a:r>
              <a:rPr lang="el-GR" dirty="0"/>
              <a:t>φ</a:t>
            </a:r>
            <a:r>
              <a:rPr lang="pl-PL" dirty="0"/>
              <a:t>  = 0</a:t>
            </a:r>
            <a:r>
              <a:rPr lang="pl-PL" baseline="30000" dirty="0"/>
              <a:t>0</a:t>
            </a:r>
            <a:r>
              <a:rPr lang="pl-PL" baseline="0" dirty="0"/>
              <a:t>).</a:t>
            </a:r>
          </a:p>
          <a:p>
            <a:pPr fontAlgn="base">
              <a:lnSpc>
                <a:spcPct val="150000"/>
              </a:lnSpc>
            </a:pPr>
            <a:endParaRPr lang="pl-PL" sz="1200" dirty="0">
              <a:latin typeface="Century Gothic" panose="020B050202020202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CE71F-CF8C-4C6B-BA5A-D780E1596C5B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8148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dirty="0">
                <a:latin typeface="Century Gothic" panose="020B0502020202020204" pitchFamily="34" charset="0"/>
              </a:rPr>
              <a:t>Zawieszenie ładunku w zależności od położenia jego środka ciężkości.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CE71F-CF8C-4C6B-BA5A-D780E1596C5B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0288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Obowiązki sygnalisty i hakowego wynikają z: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dirty="0">
                <a:latin typeface="Century Gothic" panose="020B0502020202020204" pitchFamily="34" charset="0"/>
              </a:rPr>
              <a:t>Rozporządzenie Ministra Przedsiębiorczości i Technologii z dnia 22 października 2018 r. w sprawie bezpieczeństwa i higieny pracy przy obsłudze żurawi wieżowych i </a:t>
            </a:r>
            <a:r>
              <a:rPr lang="pl-PL" sz="1200" dirty="0" err="1">
                <a:latin typeface="Century Gothic" panose="020B0502020202020204" pitchFamily="34" charset="0"/>
              </a:rPr>
              <a:t>szybkomontujących</a:t>
            </a:r>
            <a:endParaRPr lang="pl-PL" sz="1200" dirty="0"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latin typeface="Century Gothic" panose="020B0502020202020204" pitchFamily="34" charset="0"/>
              </a:rPr>
              <a:t>Ponadto: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</a:rPr>
              <a:t>Rozporządzenie Ministra Pracy i Polityki Socjalnej z dnia 26 września 1997 r. w sprawie ogólnych przepisów bezpieczeństwa i higieny pracy, a w szczególności  załącznik nr 1 - szczegółowe zasady stosowania znaków i sygnałów bezpieczeństwa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</a:rPr>
              <a:t>Rozporządzenie Ministra Infrastruktury z dnia 6 lutego 2003 r. w sprawie bezpieczeństwa i higieny pracy podczas wykonywania robót budowlanych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</a:rPr>
              <a:t>Ustawa z dnia 26 czerwca 1974 r. Kodeks pracy 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</a:rPr>
              <a:t>Rozporządzenie Rady Ministrów z dnia 7 grudnia 2012 r. w sprawie rodzajów urządzeń technicznych podlegających dozorowi technicznemu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dirty="0">
              <a:latin typeface="Century Gothic" panose="020B0502020202020204" pitchFamily="34" charset="0"/>
            </a:endParaRP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CE71F-CF8C-4C6B-BA5A-D780E1596C5B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12310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lnSpc>
                <a:spcPct val="150000"/>
              </a:lnSpc>
            </a:pPr>
            <a:r>
              <a:rPr lang="pl-PL" sz="1200" dirty="0">
                <a:latin typeface="Century Gothic" panose="020B0502020202020204" pitchFamily="34" charset="0"/>
              </a:rPr>
              <a:t>W przypadku braku możliwości ustalenia środka ciężkości ładunku (ze względu na jego strukturę) wykorzystuje się pomocnicze rozwiązania techniczne (np. haki skracające, odciągi łańcuchowe). </a:t>
            </a:r>
          </a:p>
          <a:p>
            <a:pPr fontAlgn="base">
              <a:lnSpc>
                <a:spcPct val="150000"/>
              </a:lnSpc>
            </a:pPr>
            <a:r>
              <a:rPr lang="pl-PL" sz="1200" dirty="0">
                <a:latin typeface="Century Gothic" panose="020B0502020202020204" pitchFamily="34" charset="0"/>
              </a:rPr>
              <a:t>W każdym przypadku, bez względu na zastosowane rozwiązania techniczne, </a:t>
            </a:r>
            <a:r>
              <a:rPr lang="pl-PL" sz="1200" b="1" dirty="0">
                <a:latin typeface="Century Gothic" panose="020B0502020202020204" pitchFamily="34" charset="0"/>
              </a:rPr>
              <a:t>należy zawsze przeprowadzić próbne podniesienie ładunku.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CE71F-CF8C-4C6B-BA5A-D780E1596C5B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92990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l-PL" baseline="0" dirty="0"/>
              <a:t>W przypadku podpięć przesuwnych, a w szczególności siodłowych  oraz wyposażonych w platformę ładunkową (np. paleta), punkty zwieszeń jak również ładunek, powinny zajmować pozycje poziomą  (</a:t>
            </a:r>
            <a:r>
              <a:rPr lang="el-GR" dirty="0"/>
              <a:t>φ</a:t>
            </a:r>
            <a:r>
              <a:rPr lang="pl-PL" dirty="0"/>
              <a:t>  = 0</a:t>
            </a:r>
            <a:r>
              <a:rPr lang="pl-PL" baseline="30000" dirty="0"/>
              <a:t>0</a:t>
            </a:r>
            <a:r>
              <a:rPr lang="pl-PL" baseline="0" dirty="0"/>
              <a:t>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baseline="0" dirty="0"/>
              <a:t>W celu nie dopuszczenia do przeciążenia cięgien i zmniejszenia kąta pochylenia </a:t>
            </a:r>
            <a:r>
              <a:rPr lang="el-GR" dirty="0"/>
              <a:t>φ</a:t>
            </a:r>
            <a:r>
              <a:rPr lang="pl-PL" dirty="0"/>
              <a:t>, należy środek ciężkości ładunku ustawić w linii pionowej przechodzącej przez punkt zamocowania </a:t>
            </a:r>
            <a:r>
              <a:rPr lang="pl-PL" dirty="0" err="1"/>
              <a:t>zawiesia</a:t>
            </a:r>
            <a:r>
              <a:rPr lang="pl-PL" dirty="0"/>
              <a:t> na haku dźwignicy. Można to osiągnąć poprzez: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</a:rPr>
              <a:t>Zmianę punktów czy miejsc mocowania ładunku ( </a:t>
            </a:r>
            <a:r>
              <a:rPr lang="pl-PL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przy zastosowaniu </a:t>
            </a:r>
            <a:r>
              <a:rPr lang="pl-PL" sz="1200" dirty="0">
                <a:latin typeface="Century Gothic" panose="020B0502020202020204" pitchFamily="34" charset="0"/>
              </a:rPr>
              <a:t>zawiesi przesuwnych – przesunięcie miejsca podwieszenia),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</a:rPr>
              <a:t>Zmianę na </a:t>
            </a:r>
            <a:r>
              <a:rPr lang="pl-PL" sz="1200" dirty="0" err="1">
                <a:latin typeface="Century Gothic" panose="020B0502020202020204" pitchFamily="34" charset="0"/>
              </a:rPr>
              <a:t>zawiesie</a:t>
            </a:r>
            <a:r>
              <a:rPr lang="pl-PL" sz="1200" dirty="0">
                <a:latin typeface="Century Gothic" panose="020B0502020202020204" pitchFamily="34" charset="0"/>
              </a:rPr>
              <a:t> o dłuższych cięgnach (mniejszy kąt rozwarcia, o odpowiednim DOR),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</a:rPr>
              <a:t>Zmianę usytuowania ładunku na palecie i pewne jego zamocowanie,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</a:rPr>
              <a:t>Zastosowanie trawersy z regulowanymi punktami podwieszenia cięgien,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</a:rPr>
              <a:t>Użycie </a:t>
            </a:r>
            <a:r>
              <a:rPr lang="pl-PL" sz="1200" dirty="0" err="1">
                <a:latin typeface="Century Gothic" panose="020B0502020202020204" pitchFamily="34" charset="0"/>
              </a:rPr>
              <a:t>zawiesia</a:t>
            </a:r>
            <a:r>
              <a:rPr lang="pl-PL" sz="1200" dirty="0">
                <a:latin typeface="Century Gothic" panose="020B0502020202020204" pitchFamily="34" charset="0"/>
              </a:rPr>
              <a:t> złożonego z dwóch zawiesi jednocięgnowych o różnej długości.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CE71F-CF8C-4C6B-BA5A-D780E1596C5B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3225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Wytyczne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zakresie prawidłowych sposobów podpinania ładunków przeznaczonych do transportu pionowego z użyciem urządzeń transportu bliskiego.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Wytyczne mają formę skoroszytu,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którym z wykorzystaniem grafik i opisów przedstawione zostały prawidłowe sposoby mocowania ładunków przy pomocy zawiesi ogólnego i specjalnego przeznaczenia. Wyodrębniono  8 grup ładunków przeznaczonych do transportu: np. zbrojenie, deskowanie, elementy żelbetowe itd.</a:t>
            </a:r>
          </a:p>
          <a:p>
            <a:r>
              <a:rPr lang="pl-PL" dirty="0"/>
              <a:t>	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CE71F-CF8C-4C6B-BA5A-D780E1596C5B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44455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Czynności zabronione podczas prowadzenia operacji transportu pionowego: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>
                <a:latin typeface="Century Gothic" panose="020B0502020202020204" pitchFamily="34" charset="0"/>
              </a:rPr>
              <a:t>Prowadzenie operacji podnoszenia, bez wcześniejszego zapoznania się z Instrukcją bezpieczeństwa prac transportowych.</a:t>
            </a:r>
            <a:r>
              <a:rPr lang="pl-PL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Niestosowanie urządzeń komunikacyjnych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Stosowanie zawiesi nieatestowanych, wykonanych z przypadkowo dobranych materiałów lub elementów.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Używanie zużytych lub uszkodzonych zawiesi, pozbawionych czytelnych oznaczeń.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Nieprawidłowe łączenie lub sztukowanie zawiesi.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Przeciążanie zawiesi ponad dopuszczalne obciążenie robocze (DOR).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Używanie zawiesi niedostosowanych do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kształtu i rozmiaru ładunku.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Przekraczanie dopuszczalnego kąta rozwarcia pomiędzy cięgnami zawiesi.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Przebywanie pod zawieszonym ładunkiem lub na drodze jego przemieszczania.</a:t>
            </a:r>
            <a:r>
              <a:rPr lang="pl-PL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Dopuszczenie do podnoszenia ładunków o nieznanej masie.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Dopuszczenie do podnoszenia ładunku przy ukośnym położeniu lin dźwignicy lub gdy hak nie znajduje się nad środkiem ciężkości ładunku (efekt wahadła).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Dopuszczenie do podnoszenia zamrożonych lub zakleszczonych przedmiotów.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Wiązanie węzłów na cięgnach zawiesi.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Dopuszczenie do przemieszczania ładunków o ostrych krawędziach bez zastosowania podkładek zabezpieczających.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Dopuszczenie do przemieszczania ładunków nieustabilizowanych (np. za pomocą lin 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kierunkowych).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Dopuszczenie do przewożenia ludzi na transportowanym ładunku.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Dopuszczenie do wyciągania „na siłę” zawiesi przyciśniętych innym elementem.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Składowanie ładunków niezgodnie z obowiązującymi przepisami: nierówno, za wysoko, niestabilnie.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Dopuszczanie do obsługi haka nieupoważnionych osób trzecich.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Opuszczanie stanowiska pracy bez ważnej przyczyny i wiedzy przełożonego.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Pozostawianie zawieszonego elementu lub innego ładunku na haku żurawia w czasie przerwy w pracy lub po jej zakończeniu.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Obwiązywanie liny kierunkowej wokół dłoni, przedramienia czy innej części ciała – nagle szarpnięcie liny może spowodować uraz.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CE71F-CF8C-4C6B-BA5A-D780E1596C5B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26192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l-PL" b="1" dirty="0"/>
              <a:t>Wpływa warunków atmosferycznych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dirty="0"/>
              <a:t>W pierwszej kolejności należy sprawdzić w instrukcji żurawia przy jakich dopuszczalnych wartościach prędkości wiatru lub jego porywów producent żurawia dopuszcza jego pracę.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dirty="0"/>
              <a:t>Jeżeli producent nie określił innych wartości to zgodnie z Rozporządzeniem  sprawie bhp przy obsłudze żurawi wieżowych i </a:t>
            </a:r>
            <a:r>
              <a:rPr lang="pl-PL" dirty="0" err="1"/>
              <a:t>szybkomontujących</a:t>
            </a:r>
            <a:r>
              <a:rPr lang="pl-PL" dirty="0"/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Transport ładunków wielkowymiarowych z użyciem żurawia można prowadzić przy prędkości wiatru w porywach do 10 m/s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Transport  wszelkich innych ładunków z użyciem żurawia można prowadzić przy prędkości wiatru w porywach do 15 m/s.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dirty="0"/>
              <a:t>Informację o prędkości wiatru sygnalista otrzymuje od operatora żurawia, który w kabinie musi mieć zapewnione urządzenie do odczytu tego parametru – pomiar prędkości wiatru odbywa się na wysokości wysięgnika.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dirty="0"/>
              <a:t>Obowiązuje zakaz transportu pionowego z użyciem żurawia podczas wyładowań atmosferycznych.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dirty="0"/>
              <a:t>Obowiązuje zakaz transportu pionowego w warunkach atmosferycznych ograniczających widoczność, o zmroku  lub w nocy bez dostatecznego oświetlenia zasięgu pracy żurawia.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CE71F-CF8C-4C6B-BA5A-D780E1596C5B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62453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latin typeface="Century Gothic" panose="020B0502020202020204" pitchFamily="34" charset="0"/>
              </a:rPr>
              <a:t>W przypadku pracy żurawia w warunkach kolizyjnych stwarzających możliwość zetknięcia się żurawia albo ładunku z innym żurawiem lub obiektem, żuraw jest obsługiwany zgodnie z opracowaną w tym zakresie instrukcją określającą.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latin typeface="Century Gothic" panose="020B0502020202020204" pitchFamily="34" charset="0"/>
              </a:rPr>
              <a:t>Eksploatujący powinien przedłożyć i uzgodnić instrukcję pracy żurawia w warunkach kolizji  z właściwą jednostką dozoru technicznego,</a:t>
            </a:r>
          </a:p>
          <a:p>
            <a:pPr algn="l"/>
            <a:r>
              <a:rPr lang="pl-PL" sz="1200" b="1" dirty="0">
                <a:latin typeface="Century Gothic" panose="020B0502020202020204" pitchFamily="34" charset="0"/>
              </a:rPr>
              <a:t>Instrukcja pracy w warunkach kolizyjnych określa:</a:t>
            </a:r>
          </a:p>
          <a:p>
            <a:pPr marL="171450" indent="-171450" algn="l">
              <a:buClr>
                <a:srgbClr val="F8981D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</a:rPr>
              <a:t>granice i oznakowanie stref pracy oraz możliwej kolizji, wraz z rysunkiem,</a:t>
            </a:r>
          </a:p>
          <a:p>
            <a:pPr marL="171450" indent="-171450" algn="l">
              <a:buClr>
                <a:srgbClr val="F8981D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</a:rPr>
              <a:t>wskazanie zastosowanych środków zabezpieczających lub ostrzegających przed pracą w strefie kolizyjnej,</a:t>
            </a:r>
          </a:p>
          <a:p>
            <a:pPr marL="171450" indent="-171450" algn="l">
              <a:buClr>
                <a:srgbClr val="F8981D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</a:rPr>
              <a:t>pierwszeństwo ruchu,</a:t>
            </a:r>
          </a:p>
          <a:p>
            <a:pPr marL="171450" indent="-171450" algn="l">
              <a:buClr>
                <a:srgbClr val="F8981D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</a:rPr>
              <a:t>strefy pracy wyłącznie przy wolnych ruchach,</a:t>
            </a:r>
          </a:p>
          <a:p>
            <a:pPr marL="171450" indent="-171450" algn="l">
              <a:buClr>
                <a:srgbClr val="F8981D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</a:rPr>
              <a:t>sposób skutecznego przekazywania sygnałów oraz sposób komunikacji między operatorem żurawia a sygnalistą,</a:t>
            </a:r>
          </a:p>
          <a:p>
            <a:pPr marL="171450" indent="-171450" algn="l">
              <a:buClr>
                <a:srgbClr val="F8981D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</a:rPr>
              <a:t>sposób koordynacji pracy żurawi,</a:t>
            </a:r>
          </a:p>
          <a:p>
            <a:pPr marL="171450" indent="-171450" algn="l">
              <a:buClr>
                <a:srgbClr val="F8981D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</a:rPr>
              <a:t>warunki postępowania w przypadku awarii lub wypadku,</a:t>
            </a:r>
          </a:p>
          <a:p>
            <a:pPr marL="171450" indent="-171450" algn="l">
              <a:buClr>
                <a:srgbClr val="F8981D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</a:rPr>
              <a:t>sposób wydawania pozwolenia na pracę żurawia w warunkach kolizyjnych podpisywanego przez osobę wyznaczoną przez osobę kierującą, pracownikami </a:t>
            </a:r>
            <a:br>
              <a:rPr lang="pl-PL" sz="1200" dirty="0">
                <a:latin typeface="Century Gothic" panose="020B0502020202020204" pitchFamily="34" charset="0"/>
              </a:rPr>
            </a:br>
            <a:r>
              <a:rPr lang="pl-PL" sz="1200" dirty="0">
                <a:latin typeface="Century Gothic" panose="020B0502020202020204" pitchFamily="34" charset="0"/>
              </a:rPr>
              <a:t>na określonym terenie, na którym wykonywane są prace związane z wykorzystaniem żurawia, lub osobę do tego wyznaczoną,</a:t>
            </a:r>
          </a:p>
          <a:p>
            <a:pPr marL="171450" indent="-171450" algn="l">
              <a:buClr>
                <a:srgbClr val="F8981D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</a:rPr>
              <a:t>prędkość wiatru, przy której należy przerwać pracę operatorów żurawi jeżeli występują zagrożenia związane z pracą żurawia w warunkach kolizyjnych,</a:t>
            </a:r>
          </a:p>
          <a:p>
            <a:pPr marL="171450" indent="-171450" algn="l">
              <a:buClr>
                <a:srgbClr val="F8981D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</a:rPr>
              <a:t>opis możliwych do wystąpienia sytuacji niebezpiecznych (kolizyjnych),</a:t>
            </a:r>
          </a:p>
          <a:p>
            <a:pPr marL="171450" indent="-171450" algn="l">
              <a:buClr>
                <a:srgbClr val="F8981D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</a:rPr>
              <a:t>ryzyko wystąpienia wynikających z tych sytuacji zagrożeń,</a:t>
            </a:r>
          </a:p>
          <a:p>
            <a:pPr marL="171450" indent="-171450" algn="l">
              <a:buClr>
                <a:srgbClr val="F8981D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</a:rPr>
              <a:t>określenie zakresu odpowiedzialności osób nadzorujących prace oraz operatorów i sygnalistów,</a:t>
            </a:r>
          </a:p>
          <a:p>
            <a:pPr marL="171450" indent="-171450" algn="l">
              <a:buClr>
                <a:srgbClr val="F8981D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</a:rPr>
              <a:t>zastosowane środki łączności między operatorem, a osobą nadzorującą i koordynującą prace oraz innymi osobami związanymi,</a:t>
            </a:r>
          </a:p>
          <a:p>
            <a:pPr marL="171450" indent="-171450" algn="l">
              <a:buClr>
                <a:srgbClr val="F8981D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</a:rPr>
              <a:t>procedury zapewniające właściwą koordynację pracy w przypadku podnoszenia ładunku przez dwa lub więcej urządzeń,</a:t>
            </a:r>
          </a:p>
          <a:p>
            <a:pPr marL="171450" indent="-171450" algn="l">
              <a:buClr>
                <a:srgbClr val="F8981D"/>
              </a:buClr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</a:rPr>
              <a:t>szkic sytuacyjny zawierający wszystkie występujące elementy kolizji, lokalizację żurawia i dźwigu (jeśli występuje).</a:t>
            </a:r>
          </a:p>
          <a:p>
            <a:pPr fontAlgn="base">
              <a:lnSpc>
                <a:spcPct val="150000"/>
              </a:lnSpc>
            </a:pPr>
            <a:r>
              <a:rPr lang="pl-PL" b="1" dirty="0">
                <a:latin typeface="Century Gothic" panose="020B0502020202020204" pitchFamily="34" charset="0"/>
              </a:rPr>
              <a:t>Do najczęściej spotykanych sytuacji kolizyjnych należą przypadki, w których: 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Century Gothic" panose="020B0502020202020204" pitchFamily="34" charset="0"/>
              </a:rPr>
              <a:t>dwa lub więcej żurawi, jest zainstalowanych lub ustawionych w taki sposób, że promienie ich zasięgu zachodzą na siebie lub na ramię działania (wysięgnik) innych maszyn tj. żurawi samojezdnych, pomp do transportu mieszanki betonowej, podnośników koszowych, itp. 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Century Gothic" panose="020B0502020202020204" pitchFamily="34" charset="0"/>
              </a:rPr>
              <a:t>w strefę działania żurawia wieżowego (zarówno jego konstrukcji, jak i olinowania ze zbloczem) wchodzi: teren poza tymczasowym ogrodzeniem placu budowy, czynne obiekty budowlane, linie trakcyjne lub napowietrzne linie elektroenergetyczne.</a:t>
            </a:r>
          </a:p>
          <a:p>
            <a:pPr marL="0" indent="0" algn="l">
              <a:buClr>
                <a:srgbClr val="F8981D"/>
              </a:buClr>
              <a:buFont typeface="Arial" panose="020B0604020202020204" pitchFamily="34" charset="0"/>
              <a:buNone/>
            </a:pPr>
            <a:endParaRPr lang="pl-PL" sz="1200" dirty="0">
              <a:latin typeface="Century Gothic" panose="020B050202020202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CE71F-CF8C-4C6B-BA5A-D780E1596C5B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82693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Praca w warunkach kolizji - oznakowanie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całej długości tymczasowego ogrodzenia placu budowy, który znajduje się w zasięgu pracy haka żurawia, należy wykonać barierę bezpieczeństwa z lamp koloru czerwonego, zasilanych napięciem 24 V, o rozstawie max. 6 m, tak aby była widoczna dla operatora żurawia wieżowego i/lub dla współpracującego z operatorem sygnalisty. W przypadku pracy tylko w dzień, dopuszcza się wykonanie bariery z taśmy biało-czerwonej lub z zastosowaniem chorągiewek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Lampy w barierze bezpieczeństwa powinny być włączone w ciągu trwania całej zmiany roboczej, niezależnie od warunków atmosferycznych (gdy włącznik główny żurawia jest załączony).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zewnętrznej stronie ogrodzenia placu budowy, w odległościach nie większych niż 15 m, należy umieścić tablice ostrzegawcze, informujące o strefie pracy żurawia.</a:t>
            </a:r>
          </a:p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</a:rPr>
              <a:t>Przy ograniczonej widoczności zapewnia się oświetlenie o odpowiednim natężeniu, skierowane w sposób wykluczający oślepienie operatora żurawia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CE71F-CF8C-4C6B-BA5A-D780E1596C5B}" type="slidenum">
              <a:rPr lang="pl-PL" smtClean="0"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31034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czasie wykonywania robót budowlanych z zastosowaniem żurawi lub urządzeń załadowczo-wyładowczych </a:t>
            </a:r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zachowuje się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odległości,</a:t>
            </a:r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mierzone w poziomie od skrajnych przewodów linii elektroenergetycznych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najdalej wysuniętego punktu urządzenia wraz z ładunkiem, nie mniejsze niż: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3m przy napięciu do 1kV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5m przy napięciu powyżej 1kV do 15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10m przy napięciu powyżej 15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30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15m przy napięciu powyżej 30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110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m przy napięciu powyżej 110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przypadku konieczności wykonywania robót przy użyciu maszyn lub innych urządzeń technicznych, przy czynnych liniach, w odległości mniejszej niż podane powyżej, należy uzgodnić z jej użytkownikiem bezpieczne warunki pracy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CE71F-CF8C-4C6B-BA5A-D780E1596C5B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57662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l-PL" b="1" dirty="0" err="1"/>
              <a:t>Zawiesie</a:t>
            </a:r>
            <a:r>
              <a:rPr lang="pl-PL" dirty="0"/>
              <a:t> jest to pomocniczy osprzęt do dźwignic, który służy do podwieszania lub podtrzymania podnoszonych i transportowanych ładunków, jest to część lub wyposażenie niezwiązane z maszyną.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b="1" dirty="0" err="1"/>
              <a:t>Zawiesia</a:t>
            </a:r>
            <a:r>
              <a:rPr lang="pl-PL" b="1" dirty="0"/>
              <a:t> ogólnego przeznaczenia: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Pasowe i wężowe z włókien syntetycznych - wykonane z poliestru (PES), poliamidu (PA), polipropylenu (PP)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Łańcuchowe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Z lin stalowych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b="1" dirty="0" err="1"/>
              <a:t>Zawiesia</a:t>
            </a:r>
            <a:r>
              <a:rPr lang="pl-PL" b="1" dirty="0"/>
              <a:t> specjalnego przeznaczenia: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Uchwyty samozaciskowe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Uchwyty szczękowe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Uchwyty zaczepowe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Urządzenia chwytne specjalne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Trawersy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Chwytniki elektromagnetyczne i próżniowe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pl-PL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CE71F-CF8C-4C6B-BA5A-D780E1596C5B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54241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latin typeface="Century Gothic" panose="020B0502020202020204" pitchFamily="34" charset="0"/>
              </a:rPr>
              <a:t>Każdy odcinek łańcucha, liny lub pasa niebędący częścią zespołu powinien być oznakowany.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>
                <a:latin typeface="Century Gothic" panose="020B0502020202020204" pitchFamily="34" charset="0"/>
              </a:rPr>
              <a:t>Oznakowanie zawiesi </a:t>
            </a:r>
            <a:r>
              <a:rPr lang="pl-PL" dirty="0">
                <a:latin typeface="Century Gothic" panose="020B0502020202020204" pitchFamily="34" charset="0"/>
              </a:rPr>
              <a:t>wykonane trwale na płytce metalowej lub na przywieszce przymocowanej na stałe do ogniwa zbiorczego lub pośredniego, przylegającego do niego lub znakowanie w całości  lub w części na ogniwie zbiorczym wtedy, gdy nie pogarsza to jego właściwości mechanicznych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>
                <a:latin typeface="Century Gothic" panose="020B0502020202020204" pitchFamily="34" charset="0"/>
              </a:rPr>
              <a:t>Oznakowanie zawiesi wielocięgnowych </a:t>
            </a:r>
            <a:r>
              <a:rPr lang="pl-PL" dirty="0">
                <a:latin typeface="Century Gothic" panose="020B0502020202020204" pitchFamily="34" charset="0"/>
              </a:rPr>
              <a:t>– trwała etykieta o łatwo identyfikowalnym kształcie, która jest przymocowana do ogniwa zbiorczego w celu odróżnienia od innych typów zawiesi, na której podany jest maksymalny kąt odchylenia od pionu każdego </a:t>
            </a:r>
            <a:r>
              <a:rPr lang="pl-PL" dirty="0" err="1">
                <a:latin typeface="Century Gothic" panose="020B0502020202020204" pitchFamily="34" charset="0"/>
              </a:rPr>
              <a:t>zawiesia</a:t>
            </a:r>
            <a:endParaRPr lang="pl-PL" dirty="0"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l-PL" b="1" dirty="0"/>
              <a:t>Zasady wykonania znakowania zawiesi z włókien sztucznych: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informacje są podane w sposób czytelny i nieusuwalny, na trwałej etykiecie przymocowanej bezpośrednio do pasa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część etykiety, oznakowana informacjami dla celów identyfikacyjnych, jest ukryta w zaszywanej na zakładkę części pasa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dirty="0"/>
              <a:t>Materiał, z którego wykonany jest </a:t>
            </a:r>
            <a:r>
              <a:rPr lang="pl-PL" dirty="0" err="1"/>
              <a:t>zawiesie</a:t>
            </a:r>
            <a:r>
              <a:rPr lang="pl-PL" dirty="0"/>
              <a:t> pasowe powinien być identyfikowany za pomocą koloru samej etykiety, na której te informacje są podane: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Poliamid (PA) – etykieta zielona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Poliester (PES) – etykieta niebieska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Polipropylen (PP) – etykieta brązowa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l-PL" dirty="0"/>
          </a:p>
          <a:p>
            <a:pPr marL="0" indent="0">
              <a:buFont typeface="Wingdings" panose="05000000000000000000" pitchFamily="2" charset="2"/>
              <a:buNone/>
            </a:pPr>
            <a:endParaRPr lang="pl-P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latin typeface="Century Gothic" panose="020B050202020202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CE71F-CF8C-4C6B-BA5A-D780E1596C5B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9937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Każda praca, zwłaszcza zaliczana do „szczególnie niebezpiecznych”, wymaga właściwego</a:t>
            </a:r>
            <a:r>
              <a:rPr lang="pl-PL" baseline="0" dirty="0"/>
              <a:t> przygotowania merytorycznego i sprzętowego osób biorących w niej udział. Kluczowym elementem prawidłowego przygotowania prac transportu pionowego jest przeanalizowanie zagrożeń, wymaganych dokumentów, oraz bazy sprzętowej i pomocniczej. Dopiero właściwe przeanalizowanie powyższych elementów, pozwoli nam na rozpoczęcie przygotowań do procesu transportu pionowego.  </a:t>
            </a:r>
          </a:p>
          <a:p>
            <a:pPr fontAlgn="base">
              <a:lnSpc>
                <a:spcPct val="150000"/>
              </a:lnSpc>
            </a:pPr>
            <a:r>
              <a:rPr lang="pl-PL" dirty="0">
                <a:latin typeface="Century Gothic" panose="020B0502020202020204" pitchFamily="34" charset="0"/>
              </a:rPr>
              <a:t>Przed rozpoczęciem prac z użyciem żurawia osoba nadzorująca prace powinna zorganizować spotkanie z udziałem zaangażowanych w proces transportu pionowego osób, w celu omówienia zasad współpracy. </a:t>
            </a:r>
          </a:p>
          <a:p>
            <a:pPr fontAlgn="base">
              <a:lnSpc>
                <a:spcPct val="150000"/>
              </a:lnSpc>
            </a:pPr>
            <a:r>
              <a:rPr lang="pl-PL" dirty="0">
                <a:latin typeface="Century Gothic" panose="020B0502020202020204" pitchFamily="34" charset="0"/>
              </a:rPr>
              <a:t>Przed dopuszczeniem do pracy operatora żurawia, sygnalisty i hakowego należy udostępnić im instrukcje przewidziane w przepisach dot. bhp, a także INSTRUKCJĘ BEZPIECZEŃSTWA PRAC TRANSPORTOWYCH.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CE71F-CF8C-4C6B-BA5A-D780E1596C5B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73652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Kontrola przed pierwszym użyciem </a:t>
            </a:r>
            <a:r>
              <a:rPr lang="pl-PL" dirty="0"/>
              <a:t>(kontrola wstępna) polega na sprawdzeniu zgodności </a:t>
            </a:r>
            <a:r>
              <a:rPr lang="pl-PL" dirty="0" err="1"/>
              <a:t>zawiesia</a:t>
            </a:r>
            <a:r>
              <a:rPr lang="pl-PL" dirty="0"/>
              <a:t> z zamówieniem i przeznaczeniem oraz jego kompletności. Przed pierwszym użyciem należy sprawdzić czy </a:t>
            </a:r>
            <a:r>
              <a:rPr lang="pl-PL" dirty="0" err="1"/>
              <a:t>zwiesie</a:t>
            </a:r>
            <a:r>
              <a:rPr lang="pl-PL" dirty="0"/>
              <a:t>:</a:t>
            </a:r>
          </a:p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Century Gothic" panose="020B0502020202020204" pitchFamily="34" charset="0"/>
              </a:rPr>
              <a:t>jest zgodne z zamówieniem i kompletne,</a:t>
            </a:r>
          </a:p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Century Gothic" panose="020B0502020202020204" pitchFamily="34" charset="0"/>
              </a:rPr>
              <a:t>posiada deklarację zgodności,</a:t>
            </a:r>
          </a:p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Century Gothic" panose="020B0502020202020204" pitchFamily="34" charset="0"/>
              </a:rPr>
              <a:t>posiada oznakowanie CE,</a:t>
            </a:r>
          </a:p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Century Gothic" panose="020B0502020202020204" pitchFamily="34" charset="0"/>
              </a:rPr>
              <a:t>posiada instrukcję eksploatacji,</a:t>
            </a:r>
          </a:p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Century Gothic" panose="020B0502020202020204" pitchFamily="34" charset="0"/>
              </a:rPr>
              <a:t>ma dane identyfikacyjne i oznaczenie (na zawiesiu) dopuszczalnego obciążenia roboczego</a:t>
            </a:r>
          </a:p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Century Gothic" panose="020B0502020202020204" pitchFamily="34" charset="0"/>
              </a:rPr>
              <a:t>będzie użytkowane zgodnie z przeznaczeniem</a:t>
            </a:r>
          </a:p>
          <a:p>
            <a:pPr marL="0" indent="0" fontAlgn="base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pl-PL" dirty="0">
                <a:latin typeface="Century Gothic" panose="020B0502020202020204" pitchFamily="34" charset="0"/>
              </a:rPr>
              <a:t>Po pozytywnym zakończeniu kontroli wstępnej należy jej wynik odnotować, </a:t>
            </a:r>
            <a:r>
              <a:rPr lang="pl-PL" dirty="0" err="1">
                <a:latin typeface="Century Gothic" panose="020B0502020202020204" pitchFamily="34" charset="0"/>
              </a:rPr>
              <a:t>zawiesie</a:t>
            </a:r>
            <a:r>
              <a:rPr lang="pl-PL" dirty="0">
                <a:latin typeface="Century Gothic" panose="020B0502020202020204" pitchFamily="34" charset="0"/>
              </a:rPr>
              <a:t> wprowadzić do ewidencji zawiesi oraz ewentualnie założyć kartotekę </a:t>
            </a:r>
            <a:r>
              <a:rPr lang="pl-PL" dirty="0" err="1">
                <a:latin typeface="Century Gothic" panose="020B0502020202020204" pitchFamily="34" charset="0"/>
              </a:rPr>
              <a:t>zawiesia</a:t>
            </a:r>
            <a:r>
              <a:rPr lang="pl-PL" dirty="0">
                <a:latin typeface="Century Gothic" panose="020B0502020202020204" pitchFamily="34" charset="0"/>
              </a:rPr>
              <a:t>. </a:t>
            </a:r>
          </a:p>
          <a:p>
            <a:pPr marL="0" indent="0" fontAlgn="base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pl-PL" dirty="0">
                <a:latin typeface="Century Gothic" panose="020B0502020202020204" pitchFamily="34" charset="0"/>
              </a:rPr>
              <a:t>Kontrolę wstępną powinna wykonać osoba kompetentna</a:t>
            </a:r>
          </a:p>
          <a:p>
            <a:pPr marL="171450" indent="-17145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dirty="0">
              <a:latin typeface="Century Gothic" panose="020B050202020202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CE71F-CF8C-4C6B-BA5A-D780E1596C5B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38681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>
                <a:latin typeface="Century Gothic" panose="020B0502020202020204" pitchFamily="34" charset="0"/>
              </a:rPr>
              <a:t>Kolejne dwie kontrole zawiesi podczas eksploatacji to</a:t>
            </a:r>
            <a:r>
              <a:rPr lang="pl-PL" sz="1200" dirty="0">
                <a:latin typeface="Century Gothic" panose="020B0502020202020204" pitchFamily="34" charset="0"/>
              </a:rPr>
              <a:t>: </a:t>
            </a:r>
            <a:r>
              <a:rPr lang="pl-PL" sz="1200" b="0" dirty="0">
                <a:latin typeface="Century Gothic" panose="020B0502020202020204" pitchFamily="34" charset="0"/>
              </a:rPr>
              <a:t>k</a:t>
            </a:r>
            <a:r>
              <a:rPr lang="pl-PL" b="0" dirty="0"/>
              <a:t>ontrola bieżąca i </a:t>
            </a:r>
            <a:r>
              <a:rPr lang="pl-PL" sz="1200" b="0" dirty="0">
                <a:latin typeface="Century Gothic" panose="020B0502020202020204" pitchFamily="34" charset="0"/>
              </a:rPr>
              <a:t>badanie szczegółowe (kontrola okresowa) </a:t>
            </a:r>
          </a:p>
          <a:p>
            <a:r>
              <a:rPr lang="pl-PL" b="1" dirty="0"/>
              <a:t>Kontrola bieżąca </a:t>
            </a:r>
            <a:r>
              <a:rPr lang="pl-PL" b="0" dirty="0"/>
              <a:t>jest to wizualne sprawdzenie stanu </a:t>
            </a:r>
            <a:r>
              <a:rPr lang="pl-PL" b="0" dirty="0" err="1"/>
              <a:t>zawiesia</a:t>
            </a:r>
            <a:r>
              <a:rPr lang="pl-PL" b="0" dirty="0"/>
              <a:t> w celu wykrycia uszkodzenia lub pogorszenia jakości, które może wpływać na jego przydatność użytkową oraz bezpieczeństwo eksploatacji. Kontrola bieżąca jest wykonywana przed rozpoczęciem pracy z użyciem danego </a:t>
            </a:r>
            <a:r>
              <a:rPr lang="pl-PL" b="0" dirty="0" err="1"/>
              <a:t>zawiesia</a:t>
            </a:r>
            <a:r>
              <a:rPr lang="pl-PL" b="0" dirty="0"/>
              <a:t> oraz w trakcie jego użytkowania. Za kontrolę bieżącą odpowiedzialny jest personel wykonujący operację podnoszenia ładunku – </a:t>
            </a:r>
            <a:r>
              <a:rPr lang="pl-PL" b="1" dirty="0"/>
              <a:t>hakowy.</a:t>
            </a:r>
          </a:p>
          <a:p>
            <a:r>
              <a:rPr lang="pl-PL" b="1" dirty="0"/>
              <a:t>Do obowiązków personelu wykonującego operacje podnoszenia należy m.in.: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dirty="0">
                <a:latin typeface="Century Gothic" panose="020B0502020202020204" pitchFamily="34" charset="0"/>
              </a:rPr>
              <a:t>ścisłe przestrzeganie instrukcji eksploatacji </a:t>
            </a:r>
            <a:r>
              <a:rPr lang="pl-PL" sz="1200" dirty="0" err="1">
                <a:latin typeface="Century Gothic" panose="020B0502020202020204" pitchFamily="34" charset="0"/>
              </a:rPr>
              <a:t>zawiesia</a:t>
            </a:r>
            <a:r>
              <a:rPr lang="pl-PL" sz="1200" dirty="0">
                <a:latin typeface="Century Gothic" panose="020B0502020202020204" pitchFamily="34" charset="0"/>
              </a:rPr>
              <a:t>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dirty="0">
                <a:latin typeface="Century Gothic" panose="020B0502020202020204" pitchFamily="34" charset="0"/>
              </a:rPr>
              <a:t>wycofanie </a:t>
            </a:r>
            <a:r>
              <a:rPr lang="pl-PL" sz="1200" dirty="0" err="1">
                <a:latin typeface="Century Gothic" panose="020B0502020202020204" pitchFamily="34" charset="0"/>
              </a:rPr>
              <a:t>zawiesia</a:t>
            </a:r>
            <a:r>
              <a:rPr lang="pl-PL" sz="1200" dirty="0">
                <a:latin typeface="Century Gothic" panose="020B0502020202020204" pitchFamily="34" charset="0"/>
              </a:rPr>
              <a:t> z użytkowania i przekazanie do kontroli szczegółowej w razie stwierdzenia oznak zużycia dyskwalifikującego </a:t>
            </a:r>
            <a:r>
              <a:rPr lang="pl-PL" sz="1200" dirty="0" err="1">
                <a:latin typeface="Century Gothic" panose="020B0502020202020204" pitchFamily="34" charset="0"/>
              </a:rPr>
              <a:t>zawiesie</a:t>
            </a:r>
            <a:r>
              <a:rPr lang="pl-PL" sz="1200" dirty="0">
                <a:latin typeface="Century Gothic" panose="020B0502020202020204" pitchFamily="34" charset="0"/>
              </a:rPr>
              <a:t> lub w sytuacjach wątpliwych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pl-PL" sz="1200" dirty="0">
                <a:latin typeface="Century Gothic" panose="020B0502020202020204" pitchFamily="34" charset="0"/>
              </a:rPr>
              <a:t>Zaleca się wycofanie </a:t>
            </a:r>
            <a:r>
              <a:rPr lang="pl-PL" sz="1200" dirty="0" err="1">
                <a:latin typeface="Century Gothic" panose="020B0502020202020204" pitchFamily="34" charset="0"/>
              </a:rPr>
              <a:t>zawiesia</a:t>
            </a:r>
            <a:r>
              <a:rPr lang="pl-PL" sz="1200" dirty="0">
                <a:latin typeface="Century Gothic" panose="020B0502020202020204" pitchFamily="34" charset="0"/>
              </a:rPr>
              <a:t> z użytkowania i zwrócenie się do kompetentnej osoby w celu dokonania szczegółowego badania, jeśli przed kolejnym użyciem zaobserwowano jedną z poniższych usterek: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dirty="0">
                <a:latin typeface="Century Gothic" panose="020B0502020202020204" pitchFamily="34" charset="0"/>
              </a:rPr>
              <a:t>nieczytelne oznakowanie </a:t>
            </a:r>
            <a:r>
              <a:rPr lang="pl-PL" sz="1200" dirty="0" err="1">
                <a:latin typeface="Century Gothic" panose="020B0502020202020204" pitchFamily="34" charset="0"/>
              </a:rPr>
              <a:t>zaweisia</a:t>
            </a:r>
            <a:r>
              <a:rPr lang="pl-PL" sz="1200" dirty="0">
                <a:latin typeface="Century Gothic" panose="020B0502020202020204" pitchFamily="34" charset="0"/>
              </a:rPr>
              <a:t>, tj. dane identyfikacyjne </a:t>
            </a:r>
            <a:r>
              <a:rPr lang="pl-PL" sz="1200" dirty="0" err="1">
                <a:latin typeface="Century Gothic" panose="020B0502020202020204" pitchFamily="34" charset="0"/>
              </a:rPr>
              <a:t>zawiesia</a:t>
            </a:r>
            <a:r>
              <a:rPr lang="pl-PL" sz="1200" dirty="0">
                <a:latin typeface="Century Gothic" panose="020B0502020202020204" pitchFamily="34" charset="0"/>
              </a:rPr>
              <a:t> i/lub informacja o dopuszczalnym obciążeniu roboczym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dirty="0">
                <a:latin typeface="Century Gothic" panose="020B0502020202020204" pitchFamily="34" charset="0"/>
              </a:rPr>
              <a:t>zużyte, zniekształcone i/lub popękane górne lub dolne zakończenia i/lub złączki zaciskowe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dirty="0">
                <a:latin typeface="Century Gothic" panose="020B0502020202020204" pitchFamily="34" charset="0"/>
              </a:rPr>
              <a:t>skupisko pękniętych drutów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dirty="0">
                <a:latin typeface="Century Gothic" panose="020B0502020202020204" pitchFamily="34" charset="0"/>
              </a:rPr>
              <a:t>poważne odkształcenie liny, takie jak zapętlenia (skręcenia) lub wypchnięcia rdzenia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dirty="0">
                <a:latin typeface="Century Gothic" panose="020B0502020202020204" pitchFamily="34" charset="0"/>
              </a:rPr>
              <a:t>znaczne zużycie liny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dirty="0">
                <a:latin typeface="Century Gothic" panose="020B0502020202020204" pitchFamily="34" charset="0"/>
              </a:rPr>
              <a:t>Korozja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dirty="0">
                <a:latin typeface="Century Gothic" panose="020B0502020202020204" pitchFamily="34" charset="0"/>
              </a:rPr>
              <a:t>uszkodzenia cieplne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pl-PL" sz="1200" b="1" dirty="0">
                <a:latin typeface="Century Gothic" panose="020B0502020202020204" pitchFamily="34" charset="0"/>
              </a:rPr>
              <a:t>Badanie szczegółowe (kontrola okresowa) </a:t>
            </a:r>
            <a:r>
              <a:rPr lang="pl-PL" sz="1200" b="0" dirty="0">
                <a:latin typeface="Century Gothic" panose="020B0502020202020204" pitchFamily="34" charset="0"/>
              </a:rPr>
              <a:t>jest to wizualne badanie przeprowadzone przez osobę kompetentną (osoba wyznaczona, odpowiednio przeszkolona i wykwalifikowana, mająca wiedzę i doświadczenie praktyczne oraz niezbędne instrukcje, umożliwiające wykonywanie wymaganych badań i kontroli zawiesi), a w razie potrzeby uzupełnione innymi środkami, takimi jak badanie nieniszczące</a:t>
            </a:r>
            <a:r>
              <a:rPr lang="pl-PL" sz="1200" dirty="0">
                <a:latin typeface="Century Gothic" panose="020B0502020202020204" pitchFamily="34" charset="0"/>
              </a:rPr>
              <a:t>, w zależności od stwierdzonego uszkodzenia lub pogorszenia jakości, które mogą wpływać na przydatność użytkową </a:t>
            </a:r>
            <a:r>
              <a:rPr lang="pl-PL" sz="1200" dirty="0" err="1">
                <a:latin typeface="Century Gothic" panose="020B0502020202020204" pitchFamily="34" charset="0"/>
              </a:rPr>
              <a:t>zawiesia</a:t>
            </a:r>
            <a:r>
              <a:rPr lang="pl-PL" sz="1200" dirty="0">
                <a:latin typeface="Century Gothic" panose="020B0502020202020204" pitchFamily="34" charset="0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pl-PL" dirty="0">
              <a:latin typeface="Century Gothic" panose="020B0502020202020204" pitchFamily="34" charset="0"/>
            </a:endParaRPr>
          </a:p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CE71F-CF8C-4C6B-BA5A-D780E1596C5B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28528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>
                <a:latin typeface="Century Gothic" panose="020B0502020202020204" pitchFamily="34" charset="0"/>
              </a:rPr>
              <a:t>Parametrem charakterystycznym </a:t>
            </a:r>
            <a:r>
              <a:rPr lang="pl-PL" dirty="0" err="1">
                <a:latin typeface="Century Gothic" panose="020B0502020202020204" pitchFamily="34" charset="0"/>
              </a:rPr>
              <a:t>zawiesia</a:t>
            </a:r>
            <a:r>
              <a:rPr lang="pl-PL" dirty="0">
                <a:latin typeface="Century Gothic" panose="020B0502020202020204" pitchFamily="34" charset="0"/>
              </a:rPr>
              <a:t> jest jego długość </a:t>
            </a:r>
            <a:r>
              <a:rPr lang="pl-PL" b="1" dirty="0">
                <a:latin typeface="Century Gothic" panose="020B0502020202020204" pitchFamily="34" charset="0"/>
              </a:rPr>
              <a:t>L</a:t>
            </a:r>
            <a:r>
              <a:rPr lang="pl-PL" dirty="0">
                <a:latin typeface="Century Gothic" panose="020B0502020202020204" pitchFamily="34" charset="0"/>
              </a:rPr>
              <a:t> oraz </a:t>
            </a:r>
            <a:r>
              <a:rPr lang="pl-PL" b="1" dirty="0">
                <a:latin typeface="Century Gothic" panose="020B0502020202020204" pitchFamily="34" charset="0"/>
              </a:rPr>
              <a:t>DOR</a:t>
            </a:r>
            <a:r>
              <a:rPr lang="pl-PL" dirty="0">
                <a:latin typeface="Century Gothic" panose="020B0502020202020204" pitchFamily="34" charset="0"/>
              </a:rPr>
              <a:t> (dopuszczalne obciążenie robocze) jest to udźwig nominalny </a:t>
            </a:r>
            <a:r>
              <a:rPr lang="pl-PL" dirty="0" err="1">
                <a:latin typeface="Century Gothic" panose="020B0502020202020204" pitchFamily="34" charset="0"/>
              </a:rPr>
              <a:t>zawiesia</a:t>
            </a:r>
            <a:r>
              <a:rPr lang="pl-PL" dirty="0">
                <a:latin typeface="Century Gothic" panose="020B0502020202020204" pitchFamily="34" charset="0"/>
              </a:rPr>
              <a:t> – największa masa ładunku (wyrażona w kilogramach lub tonach), który zawieszony jest lub podtrzymywany przez różnego rodzaju </a:t>
            </a:r>
            <a:r>
              <a:rPr lang="pl-PL" dirty="0" err="1">
                <a:latin typeface="Century Gothic" panose="020B0502020202020204" pitchFamily="34" charset="0"/>
              </a:rPr>
              <a:t>zawiesia</a:t>
            </a:r>
            <a:r>
              <a:rPr lang="pl-PL" dirty="0">
                <a:latin typeface="Century Gothic" panose="020B0502020202020204" pitchFamily="34" charset="0"/>
              </a:rPr>
              <a:t> w czasie normalnej pracy.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>
                <a:latin typeface="Century Gothic" panose="020B0502020202020204" pitchFamily="34" charset="0"/>
              </a:rPr>
              <a:t>Często spotykanym międzynarodowym oznaczeniem na wyrobach jaki i w normach, określającym ich dopuszczalne obciążenie robocze, jest skrót </a:t>
            </a:r>
            <a:r>
              <a:rPr lang="pl-PL" b="1" dirty="0">
                <a:latin typeface="Century Gothic" panose="020B0502020202020204" pitchFamily="34" charset="0"/>
              </a:rPr>
              <a:t>WLL</a:t>
            </a:r>
            <a:r>
              <a:rPr lang="pl-PL" dirty="0">
                <a:latin typeface="Century Gothic" panose="020B0502020202020204" pitchFamily="34" charset="0"/>
              </a:rPr>
              <a:t> (z angielskiego </a:t>
            </a:r>
            <a:r>
              <a:rPr lang="pl-PL" b="1" dirty="0" err="1">
                <a:latin typeface="Century Gothic" panose="020B0502020202020204" pitchFamily="34" charset="0"/>
              </a:rPr>
              <a:t>Working</a:t>
            </a:r>
            <a:r>
              <a:rPr lang="pl-PL" b="1" dirty="0">
                <a:latin typeface="Century Gothic" panose="020B0502020202020204" pitchFamily="34" charset="0"/>
              </a:rPr>
              <a:t> </a:t>
            </a:r>
            <a:r>
              <a:rPr lang="pl-PL" b="1" dirty="0" err="1">
                <a:latin typeface="Century Gothic" panose="020B0502020202020204" pitchFamily="34" charset="0"/>
              </a:rPr>
              <a:t>Load</a:t>
            </a:r>
            <a:r>
              <a:rPr lang="pl-PL" b="1" dirty="0">
                <a:latin typeface="Century Gothic" panose="020B0502020202020204" pitchFamily="34" charset="0"/>
              </a:rPr>
              <a:t> Limit</a:t>
            </a:r>
            <a:r>
              <a:rPr lang="pl-PL" dirty="0">
                <a:latin typeface="Century Gothic" panose="020B050202020202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b="1" dirty="0">
                <a:latin typeface="Century Gothic" panose="020B0502020202020204" pitchFamily="34" charset="0"/>
              </a:rPr>
              <a:t>Udźwig</a:t>
            </a:r>
            <a:r>
              <a:rPr lang="pl-PL" dirty="0">
                <a:latin typeface="Century Gothic" panose="020B0502020202020204" pitchFamily="34" charset="0"/>
              </a:rPr>
              <a:t> – nominalna, maksymalna wielkość obciążenia wyrażona w kilogramach lub tonach, dla której zaprojektowano dane urządzenie i dla której producent zapewnia prawidłową jego pracę.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>
                <a:latin typeface="Century Gothic" panose="020B0502020202020204" pitchFamily="34" charset="0"/>
              </a:rPr>
              <a:t>Dla zawiesi jednocięgnowych podaje się DOR dla pracy prostej i opasania,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>
                <a:latin typeface="Century Gothic" panose="020B0502020202020204" pitchFamily="34" charset="0"/>
              </a:rPr>
              <a:t>Przy zawiesiach wielocięgnowych DOR jest podawane także dla dwóch przypadków pracy: dla pracy cięgien zawiesi w układzie gdy kąt wierzchołkowy </a:t>
            </a:r>
            <a:r>
              <a:rPr lang="el-GR" dirty="0">
                <a:latin typeface="Century Gothic" panose="020B0502020202020204" pitchFamily="34" charset="0"/>
              </a:rPr>
              <a:t>α</a:t>
            </a:r>
            <a:r>
              <a:rPr lang="pl-PL" dirty="0">
                <a:latin typeface="Century Gothic" panose="020B0502020202020204" pitchFamily="34" charset="0"/>
              </a:rPr>
              <a:t> pomiędzy nimi zawiera się w przedziale od 0</a:t>
            </a:r>
            <a:r>
              <a:rPr lang="pl-PL" baseline="30000" dirty="0">
                <a:latin typeface="Century Gothic" panose="020B0502020202020204" pitchFamily="34" charset="0"/>
              </a:rPr>
              <a:t>0</a:t>
            </a:r>
            <a:r>
              <a:rPr lang="pl-PL" baseline="0" dirty="0">
                <a:latin typeface="Century Gothic" panose="020B0502020202020204" pitchFamily="34" charset="0"/>
              </a:rPr>
              <a:t> – do 90</a:t>
            </a:r>
            <a:r>
              <a:rPr lang="pl-PL" baseline="30000" dirty="0">
                <a:latin typeface="Century Gothic" panose="020B0502020202020204" pitchFamily="34" charset="0"/>
              </a:rPr>
              <a:t>0</a:t>
            </a:r>
            <a:r>
              <a:rPr lang="pl-PL" baseline="0" dirty="0">
                <a:latin typeface="Century Gothic" panose="020B0502020202020204" pitchFamily="34" charset="0"/>
              </a:rPr>
              <a:t> oraz gdy kąt wierzchołkowy </a:t>
            </a:r>
            <a:r>
              <a:rPr lang="el-GR" dirty="0">
                <a:latin typeface="Century Gothic" panose="020B0502020202020204" pitchFamily="34" charset="0"/>
              </a:rPr>
              <a:t>α</a:t>
            </a:r>
            <a:r>
              <a:rPr lang="pl-PL" dirty="0">
                <a:latin typeface="Century Gothic" panose="020B0502020202020204" pitchFamily="34" charset="0"/>
              </a:rPr>
              <a:t> zawiera się w przedziale od 90</a:t>
            </a:r>
            <a:r>
              <a:rPr lang="pl-PL" baseline="30000" dirty="0">
                <a:latin typeface="Century Gothic" panose="020B0502020202020204" pitchFamily="34" charset="0"/>
              </a:rPr>
              <a:t>0</a:t>
            </a:r>
            <a:r>
              <a:rPr lang="pl-PL" baseline="0" dirty="0">
                <a:latin typeface="Century Gothic" panose="020B0502020202020204" pitchFamily="34" charset="0"/>
              </a:rPr>
              <a:t> – do 120</a:t>
            </a:r>
            <a:r>
              <a:rPr lang="pl-PL" baseline="30000" dirty="0">
                <a:latin typeface="Century Gothic" panose="020B0502020202020204" pitchFamily="34" charset="0"/>
              </a:rPr>
              <a:t>0</a:t>
            </a:r>
            <a:r>
              <a:rPr lang="pl-PL" baseline="0" dirty="0">
                <a:latin typeface="Century Gothic" panose="020B0502020202020204" pitchFamily="34" charset="0"/>
              </a:rPr>
              <a:t> i tak jeżeli podano DOR np. 1,4/1,0 [t] oznacza to, że maksymalne dopuszczalne obciążenie robocze wynosi 1,4 t gdy kąt pomiędzy cięgnami </a:t>
            </a:r>
            <a:r>
              <a:rPr lang="pl-PL" baseline="0" dirty="0" err="1">
                <a:latin typeface="Century Gothic" panose="020B0502020202020204" pitchFamily="34" charset="0"/>
              </a:rPr>
              <a:t>zawiesia</a:t>
            </a:r>
            <a:r>
              <a:rPr lang="pl-PL" baseline="0" dirty="0">
                <a:latin typeface="Century Gothic" panose="020B0502020202020204" pitchFamily="34" charset="0"/>
              </a:rPr>
              <a:t> w czasie pracy mieści się w przedziale </a:t>
            </a:r>
            <a:r>
              <a:rPr lang="pl-PL" dirty="0">
                <a:latin typeface="Century Gothic" panose="020B0502020202020204" pitchFamily="34" charset="0"/>
              </a:rPr>
              <a:t>od 0</a:t>
            </a:r>
            <a:r>
              <a:rPr lang="pl-PL" baseline="30000" dirty="0">
                <a:latin typeface="Century Gothic" panose="020B0502020202020204" pitchFamily="34" charset="0"/>
              </a:rPr>
              <a:t>0</a:t>
            </a:r>
            <a:r>
              <a:rPr lang="pl-PL" baseline="0" dirty="0">
                <a:latin typeface="Century Gothic" panose="020B0502020202020204" pitchFamily="34" charset="0"/>
              </a:rPr>
              <a:t> – do 90</a:t>
            </a:r>
            <a:r>
              <a:rPr lang="pl-PL" baseline="30000" dirty="0">
                <a:latin typeface="Century Gothic" panose="020B0502020202020204" pitchFamily="34" charset="0"/>
              </a:rPr>
              <a:t>0</a:t>
            </a:r>
            <a:r>
              <a:rPr lang="pl-PL" baseline="0" dirty="0">
                <a:latin typeface="Century Gothic" panose="020B0502020202020204" pitchFamily="34" charset="0"/>
              </a:rPr>
              <a:t> lub 1,0 t gdy ten kąt mieści się w przedziale </a:t>
            </a:r>
            <a:r>
              <a:rPr lang="pl-PL" dirty="0">
                <a:latin typeface="Century Gothic" panose="020B0502020202020204" pitchFamily="34" charset="0"/>
              </a:rPr>
              <a:t>od 90</a:t>
            </a:r>
            <a:r>
              <a:rPr lang="pl-PL" baseline="30000" dirty="0">
                <a:latin typeface="Century Gothic" panose="020B0502020202020204" pitchFamily="34" charset="0"/>
              </a:rPr>
              <a:t>0</a:t>
            </a:r>
            <a:r>
              <a:rPr lang="pl-PL" baseline="0" dirty="0">
                <a:latin typeface="Century Gothic" panose="020B0502020202020204" pitchFamily="34" charset="0"/>
              </a:rPr>
              <a:t> – do 120</a:t>
            </a:r>
            <a:r>
              <a:rPr lang="pl-PL" baseline="30000" dirty="0">
                <a:latin typeface="Century Gothic" panose="020B0502020202020204" pitchFamily="34" charset="0"/>
              </a:rPr>
              <a:t>0</a:t>
            </a:r>
            <a:r>
              <a:rPr lang="pl-PL" baseline="0" dirty="0">
                <a:latin typeface="Century Gothic" panose="020B0502020202020204" pitchFamily="34" charset="0"/>
              </a:rPr>
              <a:t> </a:t>
            </a:r>
            <a:endParaRPr lang="pl-PL" dirty="0">
              <a:latin typeface="Century Gothic" panose="020B050202020202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CE71F-CF8C-4C6B-BA5A-D780E1596C5B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69334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Dopuszczalne obciążenie robocze zawiesi dwu- i wielocięgnowych jest uzależnione od wielkości kąta wierzchołkowego, mierzonego po przekątnej między cięgnami i wynosi: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przy kącie 45° - 90%,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przy kącie 90° - 70%,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przy kącie 120° - 50%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dopuszczalnego obciążenia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zawiesia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 układzie pionowym.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Max. kąt rozwarcie pomiędzy cięgnami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zawiesia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nie może być większy niż 120°.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Przy użyciu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zawiesia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wielocięgnowego w celu określenia dopuszczalnego obciążenia roboczego należy przyjmować stan pracy dwóch cięgien.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CE71F-CF8C-4C6B-BA5A-D780E1596C5B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83312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Wpływ temperatury na nośność</a:t>
            </a:r>
          </a:p>
          <a:p>
            <a:r>
              <a:rPr lang="pl-PL" b="1" dirty="0" err="1"/>
              <a:t>Zawiesia</a:t>
            </a:r>
            <a:r>
              <a:rPr lang="pl-PL" b="1" dirty="0"/>
              <a:t> łańcuchowe </a:t>
            </a:r>
            <a:r>
              <a:rPr lang="pl-PL" b="0" dirty="0"/>
              <a:t>w zależności od klasy mają różną „wrażliwość” na temp. i tak np. 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b="0" dirty="0"/>
              <a:t>przy stosowaniu zawiesi klasy </a:t>
            </a:r>
            <a:r>
              <a:rPr lang="pl-PL" b="1" dirty="0"/>
              <a:t>N</a:t>
            </a:r>
            <a:r>
              <a:rPr lang="pl-PL" b="0" dirty="0"/>
              <a:t> (PN-M-84712 :1984) i </a:t>
            </a:r>
            <a:r>
              <a:rPr lang="pl-PL" b="1" dirty="0"/>
              <a:t>U </a:t>
            </a:r>
            <a:r>
              <a:rPr lang="pl-PL" b="0" dirty="0"/>
              <a:t>(PN-M-84712 : 1984 i PN-M84718 : 1994) w zakresie temp. od </a:t>
            </a:r>
            <a:r>
              <a:rPr lang="pl-PL" dirty="0"/>
              <a:t>-10 </a:t>
            </a:r>
            <a:r>
              <a:rPr lang="pl-PL" baseline="30000" dirty="0"/>
              <a:t>0</a:t>
            </a:r>
            <a:r>
              <a:rPr lang="pl-PL" baseline="0" dirty="0"/>
              <a:t>C do 0 </a:t>
            </a:r>
            <a:r>
              <a:rPr lang="pl-PL" baseline="30000" dirty="0"/>
              <a:t>0</a:t>
            </a:r>
            <a:r>
              <a:rPr lang="pl-PL" baseline="0" dirty="0"/>
              <a:t>C należy obniżyć DOR o 25%, a przy temp. </a:t>
            </a:r>
            <a:r>
              <a:rPr lang="pl-PL" b="0" dirty="0"/>
              <a:t>od </a:t>
            </a:r>
            <a:r>
              <a:rPr lang="pl-PL" dirty="0"/>
              <a:t>-10 </a:t>
            </a:r>
            <a:r>
              <a:rPr lang="pl-PL" baseline="30000" dirty="0"/>
              <a:t>0</a:t>
            </a:r>
            <a:r>
              <a:rPr lang="pl-PL" baseline="0" dirty="0"/>
              <a:t>C do -20 </a:t>
            </a:r>
            <a:r>
              <a:rPr lang="pl-PL" baseline="30000" dirty="0"/>
              <a:t>0</a:t>
            </a:r>
            <a:r>
              <a:rPr lang="pl-PL" baseline="0" dirty="0"/>
              <a:t>C należy obniżyć DOR o 50%, w zakresie  od 0</a:t>
            </a:r>
            <a:r>
              <a:rPr lang="pl-PL" dirty="0"/>
              <a:t> </a:t>
            </a:r>
            <a:r>
              <a:rPr lang="pl-PL" baseline="30000" dirty="0"/>
              <a:t>0</a:t>
            </a:r>
            <a:r>
              <a:rPr lang="pl-PL" baseline="0" dirty="0"/>
              <a:t>C do 100 </a:t>
            </a:r>
            <a:r>
              <a:rPr lang="pl-PL" baseline="30000" dirty="0"/>
              <a:t>0</a:t>
            </a:r>
            <a:r>
              <a:rPr lang="pl-PL" baseline="0" dirty="0"/>
              <a:t>C nie ma konieczności obniżania DOR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baseline="0" dirty="0"/>
              <a:t>Przy zastosowaniu zawiesi klasy </a:t>
            </a:r>
            <a:r>
              <a:rPr lang="pl-PL" b="1" baseline="0" dirty="0"/>
              <a:t>4</a:t>
            </a:r>
            <a:r>
              <a:rPr lang="pl-PL" baseline="0" dirty="0"/>
              <a:t> (PN-EN 818-5 : 2002) i </a:t>
            </a:r>
            <a:r>
              <a:rPr lang="pl-PL" b="1" baseline="0" dirty="0"/>
              <a:t>8</a:t>
            </a:r>
            <a:r>
              <a:rPr lang="pl-PL" baseline="0" dirty="0"/>
              <a:t> (PN-EN 818-4 : 1999) w zakresie temp. od -40</a:t>
            </a:r>
            <a:r>
              <a:rPr lang="pl-PL" dirty="0"/>
              <a:t> </a:t>
            </a:r>
            <a:r>
              <a:rPr lang="pl-PL" baseline="30000" dirty="0"/>
              <a:t>0</a:t>
            </a:r>
            <a:r>
              <a:rPr lang="pl-PL" baseline="0" dirty="0"/>
              <a:t>C do 200 </a:t>
            </a:r>
            <a:r>
              <a:rPr lang="pl-PL" baseline="30000" dirty="0"/>
              <a:t>0</a:t>
            </a:r>
            <a:r>
              <a:rPr lang="pl-PL" baseline="0" dirty="0"/>
              <a:t>C nie zachodzi konieczność obniżania DOR</a:t>
            </a:r>
          </a:p>
          <a:p>
            <a:r>
              <a:rPr lang="pl-PL" b="1" dirty="0" err="1"/>
              <a:t>Zawiesia</a:t>
            </a:r>
            <a:r>
              <a:rPr lang="pl-PL" b="1" dirty="0"/>
              <a:t> wykonane z włókien sztucznych </a:t>
            </a:r>
            <a:r>
              <a:rPr lang="pl-PL" dirty="0"/>
              <a:t>nadają się do przechowywania i użytkowania w temperaturach: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z poliestru i poliamidu od -40 </a:t>
            </a:r>
            <a:r>
              <a:rPr lang="pl-PL" baseline="30000" dirty="0"/>
              <a:t>0</a:t>
            </a:r>
            <a:r>
              <a:rPr lang="pl-PL" baseline="0" dirty="0"/>
              <a:t>C do 100 </a:t>
            </a:r>
            <a:r>
              <a:rPr lang="pl-PL" baseline="30000" dirty="0"/>
              <a:t>0</a:t>
            </a:r>
            <a:r>
              <a:rPr lang="pl-PL" baseline="0" dirty="0"/>
              <a:t>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aseline="0" dirty="0"/>
              <a:t>z polipropylenu od </a:t>
            </a:r>
            <a:r>
              <a:rPr lang="pl-PL" dirty="0"/>
              <a:t>-40 </a:t>
            </a:r>
            <a:r>
              <a:rPr lang="pl-PL" baseline="30000" dirty="0"/>
              <a:t>0</a:t>
            </a:r>
            <a:r>
              <a:rPr lang="pl-PL" baseline="0" dirty="0"/>
              <a:t>C do 80 </a:t>
            </a:r>
            <a:r>
              <a:rPr lang="pl-PL" baseline="30000" dirty="0"/>
              <a:t>0</a:t>
            </a:r>
            <a:r>
              <a:rPr lang="pl-PL" baseline="0" dirty="0"/>
              <a:t>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pl-PL" baseline="0" dirty="0"/>
              <a:t>Przy eksploatacji zawiesi z włókien sztucznych w niskich temperaturach i dużej wilgotności może nastąpić oblodzenie </a:t>
            </a:r>
            <a:r>
              <a:rPr lang="pl-PL" baseline="0" dirty="0" err="1"/>
              <a:t>zawiesia</a:t>
            </a:r>
            <a:r>
              <a:rPr lang="pl-PL" baseline="0" dirty="0"/>
              <a:t>, co może powodować przecieranie się elementów syntetycznych. Lód może też zmniejszyć elastyczność </a:t>
            </a:r>
            <a:r>
              <a:rPr lang="pl-PL" baseline="0" dirty="0" err="1"/>
              <a:t>zawiesia</a:t>
            </a:r>
            <a:r>
              <a:rPr lang="pl-PL" baseline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pl-PL" b="1" baseline="0" dirty="0" err="1"/>
              <a:t>Zawiesia</a:t>
            </a:r>
            <a:r>
              <a:rPr lang="pl-PL" b="1" baseline="0" dirty="0"/>
              <a:t> linowe </a:t>
            </a:r>
            <a:r>
              <a:rPr lang="pl-PL" baseline="0" dirty="0"/>
              <a:t>mogą pracować w zakresie temp od </a:t>
            </a:r>
            <a:r>
              <a:rPr lang="pl-PL" dirty="0"/>
              <a:t>-40 </a:t>
            </a:r>
            <a:r>
              <a:rPr lang="pl-PL" baseline="30000" dirty="0"/>
              <a:t>0</a:t>
            </a:r>
            <a:r>
              <a:rPr lang="pl-PL" baseline="0" dirty="0"/>
              <a:t>C do 100 </a:t>
            </a:r>
            <a:r>
              <a:rPr lang="pl-PL" baseline="30000" dirty="0"/>
              <a:t>0</a:t>
            </a:r>
            <a:r>
              <a:rPr lang="pl-PL" baseline="0" dirty="0"/>
              <a:t>C bez konieczności obniżania DOR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pl-PL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pl-PL" baseline="0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pl-PL" baseline="0" dirty="0"/>
          </a:p>
          <a:p>
            <a:pPr marL="171450" indent="-171450">
              <a:buFontTx/>
              <a:buChar char="-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CE71F-CF8C-4C6B-BA5A-D780E1596C5B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6683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Należy stosować się do instrukcji eksploatacji </a:t>
            </a:r>
            <a:r>
              <a:rPr lang="pl-PL" dirty="0" err="1"/>
              <a:t>zawiesia</a:t>
            </a:r>
            <a:r>
              <a:rPr lang="pl-PL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pl-PL" sz="1200" b="1" dirty="0" err="1">
                <a:latin typeface="Century Gothic" panose="020B0502020202020204" pitchFamily="34" charset="0"/>
              </a:rPr>
              <a:t>Zawiesia</a:t>
            </a:r>
            <a:r>
              <a:rPr lang="pl-PL" sz="1200" b="1" dirty="0">
                <a:latin typeface="Century Gothic" panose="020B0502020202020204" pitchFamily="34" charset="0"/>
              </a:rPr>
              <a:t> - czynności zabronione: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</a:rPr>
              <a:t>przekraczanie DOR </a:t>
            </a:r>
            <a:r>
              <a:rPr lang="pl-PL" sz="1200" dirty="0" err="1">
                <a:latin typeface="Century Gothic" panose="020B0502020202020204" pitchFamily="34" charset="0"/>
              </a:rPr>
              <a:t>zawiesia</a:t>
            </a:r>
            <a:endParaRPr lang="pl-PL" sz="1200" dirty="0">
              <a:latin typeface="Century Gothic" panose="020B0502020202020204" pitchFamily="34" charset="0"/>
            </a:endParaRP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</a:rPr>
              <a:t>przekraczanie max. dopuszczalnego kąta 120 </a:t>
            </a:r>
            <a:r>
              <a:rPr lang="pl-PL" sz="1200" baseline="30000" dirty="0">
                <a:latin typeface="Century Gothic" panose="020B0502020202020204" pitchFamily="34" charset="0"/>
              </a:rPr>
              <a:t>0</a:t>
            </a:r>
            <a:r>
              <a:rPr lang="pl-PL" sz="1200" dirty="0">
                <a:latin typeface="Century Gothic" panose="020B0502020202020204" pitchFamily="34" charset="0"/>
              </a:rPr>
              <a:t> pomiędzy cięgnami </a:t>
            </a:r>
            <a:r>
              <a:rPr lang="pl-PL" sz="1200" dirty="0" err="1">
                <a:latin typeface="Century Gothic" panose="020B0502020202020204" pitchFamily="34" charset="0"/>
              </a:rPr>
              <a:t>zawiesia</a:t>
            </a:r>
            <a:endParaRPr lang="pl-PL" sz="1200" dirty="0">
              <a:latin typeface="Century Gothic" panose="020B0502020202020204" pitchFamily="34" charset="0"/>
            </a:endParaRP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</a:rPr>
              <a:t>wykonywanie węzłów, połączeń i splotów poza końcówkami,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</a:rPr>
              <a:t>łączenie lin stalowych na długości,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</a:rPr>
              <a:t>skracanie </a:t>
            </a:r>
            <a:r>
              <a:rPr lang="pl-PL" sz="1200" dirty="0" err="1">
                <a:latin typeface="Century Gothic" panose="020B0502020202020204" pitchFamily="34" charset="0"/>
              </a:rPr>
              <a:t>zawiesia</a:t>
            </a:r>
            <a:r>
              <a:rPr lang="pl-PL" sz="1200" dirty="0">
                <a:latin typeface="Century Gothic" panose="020B0502020202020204" pitchFamily="34" charset="0"/>
              </a:rPr>
              <a:t> poprzez robienie węzłów,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>
                <a:latin typeface="Century Gothic" panose="020B0502020202020204" pitchFamily="34" charset="0"/>
              </a:rPr>
              <a:t>użytkowanie zawiesi:</a:t>
            </a: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200" dirty="0">
                <a:latin typeface="Century Gothic" panose="020B0502020202020204" pitchFamily="34" charset="0"/>
              </a:rPr>
              <a:t>uszkodzonych</a:t>
            </a: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200" dirty="0">
                <a:latin typeface="Century Gothic" panose="020B0502020202020204" pitchFamily="34" charset="0"/>
              </a:rPr>
              <a:t>z nieczytelnym oznakowaniem</a:t>
            </a: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200" dirty="0">
                <a:latin typeface="Century Gothic" panose="020B0502020202020204" pitchFamily="34" charset="0"/>
              </a:rPr>
              <a:t>bez ważnych badań okresowych</a:t>
            </a:r>
          </a:p>
          <a:p>
            <a:pPr marL="0" indent="0" fontAlgn="base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pl-PL" sz="1200" b="1" dirty="0">
                <a:latin typeface="Century Gothic" panose="020B0502020202020204" pitchFamily="34" charset="0"/>
              </a:rPr>
              <a:t>Ogniwa zbiorcze, ucha, pętle muszą swobodnie spoczywać w gardzieli haka głównego.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CE71F-CF8C-4C6B-BA5A-D780E1596C5B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30140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1200" dirty="0">
                <a:latin typeface="Century Gothic" panose="020B0502020202020204" pitchFamily="34" charset="0"/>
              </a:rPr>
              <a:t>Powierzchnia pasa jest barwiona i przeszywana wzdłużnymi ściegami. Określona przez producenta szerokość pasa (np. 3 cm = 1t), oraz ilość ściegów (np. 2 ściegi = 2t) określa DOR pasa.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CE71F-CF8C-4C6B-BA5A-D780E1596C5B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82546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Dla zawiesi pasowych powodem wycofania ich z eksploatacji są: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="0" dirty="0"/>
              <a:t>uszkodzenia krawędzi tkaniny przez nacięcia lub rozdarcia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="0" dirty="0"/>
              <a:t>starcie i nacięcia ściegów lub pętli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="0" dirty="0"/>
              <a:t>brak lub nieczytelna etykieta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="0" dirty="0"/>
              <a:t>obecność węzłów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l-PL" b="1" dirty="0"/>
              <a:t>Uszkodzenia zawiesi wężowych: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="0" dirty="0"/>
              <a:t>Poprzeczne lub wzdłużne nacięcia osłony oraz uszkodzenia szwu zawiesi wężowych mogą powodować naruszenie rdzenia </a:t>
            </a:r>
            <a:r>
              <a:rPr lang="pl-PL" b="0" dirty="0" err="1"/>
              <a:t>zawiesia</a:t>
            </a:r>
            <a:r>
              <a:rPr lang="pl-PL" b="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="0" dirty="0"/>
              <a:t>Odsłonięcie rdzenia </a:t>
            </a:r>
            <a:r>
              <a:rPr lang="pl-PL" b="0" dirty="0" err="1"/>
              <a:t>zawiesia</a:t>
            </a:r>
            <a:r>
              <a:rPr lang="pl-PL" b="0" dirty="0"/>
              <a:t> wężowego zawsze stanowi powód wycofania </a:t>
            </a:r>
            <a:r>
              <a:rPr lang="pl-PL" b="0" dirty="0" err="1"/>
              <a:t>zawiesia</a:t>
            </a:r>
            <a:r>
              <a:rPr lang="pl-PL" b="0" dirty="0"/>
              <a:t> z eksploatacji</a:t>
            </a:r>
          </a:p>
          <a:p>
            <a:r>
              <a:rPr lang="pl-PL" b="1" dirty="0"/>
              <a:t>Odporność zawiesi z włókien syntetycznych na chemikalia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Poliester (PES) jest odporny na większość kwasów mineralnych, ale ulega uszkodzeniu pod wpływem zasad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Poliamidy (PA) są niemal całkowicie odporne na działanie zasad, jednak są wrażliwe na działanie kwasów mineralnych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Polipropylen (PP) jest mało podatny na kwasy lub zasady i jest odpowiedni do stosowania w takich przypadkach, gdy wymagana jest najwyższa odporność na chemikalia inne niż rozpuszczalniki.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dirty="0"/>
              <a:t>Jeżeli nie ma zapisów w instrukcji </a:t>
            </a:r>
            <a:r>
              <a:rPr lang="pl-PL" dirty="0" err="1"/>
              <a:t>zawiesia</a:t>
            </a:r>
            <a:r>
              <a:rPr lang="pl-PL" dirty="0"/>
              <a:t> odnośnie odporności na działanie środków chemicznych, to zaleca się konsultację z producentem w razie konieczności użycia </a:t>
            </a:r>
            <a:r>
              <a:rPr lang="pl-PL" dirty="0" err="1"/>
              <a:t>zawiesia</a:t>
            </a:r>
            <a:r>
              <a:rPr lang="pl-PL" dirty="0"/>
              <a:t> w środowisku agresywnym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dirty="0"/>
              <a:t>Działanie chemikaliów powoduje miejscowe osłabienie i miękczenie materiału. Wskazuje na to łuszczenie się powierzchni, która daje się skubać i ścierać.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b="1" dirty="0"/>
              <a:t>Wpływ promieniowania ultrafioletowego na </a:t>
            </a:r>
            <a:r>
              <a:rPr lang="pl-PL" b="1" dirty="0" err="1"/>
              <a:t>zawiesia</a:t>
            </a:r>
            <a:r>
              <a:rPr lang="pl-PL" b="1" dirty="0"/>
              <a:t> z włókien syntetycznych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b="0" dirty="0"/>
              <a:t>Włókna sztuczne są podatne na degradację pod wpływem działania promieniowania ultrafioletowego, </a:t>
            </a:r>
            <a:r>
              <a:rPr lang="pl-PL" b="0" dirty="0" err="1"/>
              <a:t>zawiesia</a:t>
            </a:r>
            <a:r>
              <a:rPr lang="pl-PL" b="0" dirty="0"/>
              <a:t> nie powinny być nadmiernie wystawiane, ani składowane w bezpośrednim świetle słonecznym ani w zasięgu źródeł promieniowania ultrafioletowego.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CE71F-CF8C-4C6B-BA5A-D780E1596C5B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96421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Uszkodzone zakończenia lin </a:t>
            </a:r>
            <a:r>
              <a:rPr lang="pl-PL" dirty="0"/>
              <a:t>– zużyte, odkształcone lub spękane złączki zaciskowe lub rozplecione zaploty </a:t>
            </a:r>
          </a:p>
          <a:p>
            <a:r>
              <a:rPr lang="pl-PL" b="1" dirty="0"/>
              <a:t>Odkształcenia liny </a:t>
            </a:r>
            <a:r>
              <a:rPr lang="pl-PL" dirty="0"/>
              <a:t>– zapętlenia (skręcenia), zgniecenia, koszyki, wypchnięcia rdzenia </a:t>
            </a:r>
          </a:p>
          <a:p>
            <a:r>
              <a:rPr lang="pl-PL" b="1" dirty="0"/>
              <a:t>Uszkodzenia cieplne liny </a:t>
            </a:r>
            <a:r>
              <a:rPr lang="pl-PL" dirty="0"/>
              <a:t>– objawami uszkodzenia cieplnego liny, np. wskutek działania łuku elektrycznego, są odbarwienia drutów lub wżery na drutach</a:t>
            </a:r>
          </a:p>
          <a:p>
            <a:r>
              <a:rPr lang="pl-PL" b="1" i="0" dirty="0"/>
              <a:t>Pęknięte druty w linie </a:t>
            </a:r>
            <a:r>
              <a:rPr lang="pl-PL" dirty="0"/>
              <a:t>– utrata wytrzymałości liny i możliwość skaleczenia rąk użytkownika</a:t>
            </a:r>
          </a:p>
          <a:p>
            <a:r>
              <a:rPr lang="pl-PL" b="1" dirty="0"/>
              <a:t>Korozja liny </a:t>
            </a:r>
            <a:r>
              <a:rPr lang="pl-PL" dirty="0"/>
              <a:t>– szczególnie przy niewłaściwym składowaniu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CE71F-CF8C-4C6B-BA5A-D780E1596C5B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07491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Podstawowe kryteria zużycia zawiesi łańcuchowych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="0" dirty="0"/>
              <a:t>brak przywieszki informacyjnej, jeżeli nie ma innego oznakowania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="0" dirty="0"/>
              <a:t>pęknięcia, nacięcia, nadmierna korozja, zgięcia, wytarcie, zniekształcenia ogniw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="0" dirty="0"/>
              <a:t>brak swobodnego przegubu między ogniwami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="0" dirty="0"/>
              <a:t>zbyt duża różnica długości między cięgnami (3 – 5 mm/m)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="0" dirty="0"/>
              <a:t>zmniejszenie średnicy elementów </a:t>
            </a:r>
            <a:r>
              <a:rPr lang="pl-PL" b="0" dirty="0" err="1"/>
              <a:t>zawiesia</a:t>
            </a:r>
            <a:r>
              <a:rPr lang="pl-PL" b="0" dirty="0"/>
              <a:t> o ponad 10%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="0" dirty="0"/>
              <a:t>zwiększenie rozwarcia gardzieli haka powyżej 10% w stosunku do wartości początkowej lub rozwarcie gardzieli haka jest na tyle duże, że może prowadzić do niezamierzonego otwarcia się zatrzasku bezpieczeństwa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pl-PL" b="0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pl-PL" b="0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pl-PL" b="0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pl-PL" b="0" dirty="0"/>
          </a:p>
          <a:p>
            <a:endParaRPr lang="pl-PL" b="1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CE71F-CF8C-4C6B-BA5A-D780E1596C5B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4030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Proces</a:t>
            </a:r>
            <a:r>
              <a:rPr lang="pl-PL" baseline="0" dirty="0"/>
              <a:t> transportu pionowego nie może (w myśl obowiązujących przepisów) odbyć się bez wyznaczonych osób funkcyjnych. Oprócz wykwalifikowanego operatora żurawia niezbędnymi osobami w transporcie pionowym są hakowi i sygnaliści. Osoby te (zgodnie z Rozporządzeniem Ministra Przedsiębiorczości i Technologii z dnia 22 Października 2018 r. w sprawie bezpieczeństwa i higieny pracy przy obsłudze żurawi wieżowych i </a:t>
            </a:r>
            <a:r>
              <a:rPr lang="pl-PL" baseline="0" dirty="0" err="1"/>
              <a:t>szybkomontujących</a:t>
            </a:r>
            <a:r>
              <a:rPr lang="pl-PL" baseline="0" dirty="0"/>
              <a:t>) muszą spełniać odpowiednie wymagania i kwalifikacje. W wyżej wymienionej nowelizacji wskazano, że hakowi i sygnaliści powinni posiadać aktualne orzeczenia lekarskie stwierdzające brak przeciwwskazań do wykonywania pracy na tych stanowiskach. Należy pamiętać również, że hakowy i sygnalista to dwie różne funkcje, których nie należy łączyć na budowie.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CE71F-CF8C-4C6B-BA5A-D780E1596C5B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81402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W przypadku awarii urządzenia komunikacyjnego </a:t>
            </a:r>
            <a:r>
              <a:rPr lang="pl-PL" dirty="0"/>
              <a:t>w trakcie trwania transportu, sygnalista porozumiewa się z operatorem żurawia przy użyciu </a:t>
            </a:r>
            <a:r>
              <a:rPr lang="pl-PL" b="1" dirty="0"/>
              <a:t>sygnałów ręcznych</a:t>
            </a:r>
            <a:r>
              <a:rPr lang="pl-PL" dirty="0"/>
              <a:t>, ale nie dłużej niż do zakończenia rozpoczętej czynności.</a:t>
            </a:r>
          </a:p>
          <a:p>
            <a:pPr marL="0" indent="0">
              <a:buNone/>
            </a:pPr>
            <a:r>
              <a:rPr lang="pl-PL" b="1" dirty="0"/>
              <a:t>Komunikaty słowne </a:t>
            </a:r>
            <a:r>
              <a:rPr lang="pl-PL" dirty="0"/>
              <a:t>powinny być możliwie jak najkrótsze, najprostsze i najbardziej przejrzyste – przystosowane do zdolności werbalnej nadawcy i zdolności słyszenia odbiorcy lub odbiorców. </a:t>
            </a:r>
          </a:p>
          <a:p>
            <a:pPr marL="0" indent="0">
              <a:buNone/>
            </a:pPr>
            <a:r>
              <a:rPr lang="pl-PL" dirty="0"/>
              <a:t>Komunikat słowny może być przekazywany bezpośrednio – wypowiadany przez człowieka lub pośrednio – emitowany za pomocą np. radiotelefonu.</a:t>
            </a:r>
          </a:p>
          <a:p>
            <a:pPr marL="0" indent="0">
              <a:buNone/>
            </a:pPr>
            <a:r>
              <a:rPr lang="pl-PL" dirty="0"/>
              <a:t>Osoby będące nadawcami i odbiorcami komunikatu powinny dobrze znać język, w którym jest on formułowany, aby mogły go poprawnie wymówić oraz zrozumieć, a w efekcie postępować zgodnie z zasadami bezpieczeństwa i higieny pracy. </a:t>
            </a:r>
          </a:p>
          <a:p>
            <a:pPr marL="0" indent="0">
              <a:buNone/>
            </a:pPr>
            <a:r>
              <a:rPr lang="pl-PL" dirty="0"/>
              <a:t>Jeżeli komunikat słowny jest używany zamiast lub razem z sygnałami ręcznymi, a nie stosuje się specjalnych kodów, należy użyć takich słów, jak:</a:t>
            </a:r>
          </a:p>
          <a:p>
            <a:pPr marL="457200" lvl="1" indent="0">
              <a:buNone/>
            </a:pPr>
            <a:r>
              <a:rPr lang="pl-PL" dirty="0"/>
              <a:t> • „start” – rozpoczęcie kierowania,</a:t>
            </a:r>
          </a:p>
          <a:p>
            <a:pPr marL="457200" lvl="1" indent="0">
              <a:buNone/>
            </a:pPr>
            <a:r>
              <a:rPr lang="pl-PL" dirty="0"/>
              <a:t> • „zatrzymać” – przerwa lub zakończenie jakiegoś ruchu,</a:t>
            </a:r>
          </a:p>
          <a:p>
            <a:pPr marL="457200" lvl="1" indent="0">
              <a:buNone/>
            </a:pPr>
            <a:r>
              <a:rPr lang="pl-PL" dirty="0"/>
              <a:t> • „koniec” – wstrzymanie działania,</a:t>
            </a:r>
          </a:p>
          <a:p>
            <a:pPr marL="457200" lvl="1" indent="0">
              <a:buNone/>
            </a:pPr>
            <a:r>
              <a:rPr lang="pl-PL" dirty="0"/>
              <a:t> • „szybko” – konieczność przyspieszenia ruchu ze względów bezpieczeństwa,</a:t>
            </a:r>
          </a:p>
          <a:p>
            <a:pPr marL="457200" lvl="1" indent="0">
              <a:buNone/>
            </a:pPr>
            <a:r>
              <a:rPr lang="pl-PL" dirty="0"/>
              <a:t> • „wolno” – konieczność powolnego wykonywania ruchu, </a:t>
            </a:r>
          </a:p>
          <a:p>
            <a:pPr marL="457200" lvl="1" indent="0">
              <a:buNone/>
            </a:pPr>
            <a:r>
              <a:rPr lang="pl-PL" dirty="0"/>
              <a:t> • „do góry” – w znaczeniu „podnieść ładunek do góry”,</a:t>
            </a:r>
          </a:p>
          <a:p>
            <a:pPr marL="457200" lvl="1" indent="0">
              <a:buNone/>
            </a:pPr>
            <a:r>
              <a:rPr lang="pl-PL" dirty="0"/>
              <a:t> • „do dołu” – w znaczeniu „opuścić ładunek w dół”,</a:t>
            </a:r>
          </a:p>
          <a:p>
            <a:pPr marL="457200" lvl="1" indent="0">
              <a:buNone/>
            </a:pPr>
            <a:r>
              <a:rPr lang="pl-PL" dirty="0"/>
              <a:t> • „do przodu” – kierunek ruchu, który jednocześnie powinien być skoordynowany z odpowiednimi sygnałami ręcznym,</a:t>
            </a:r>
          </a:p>
          <a:p>
            <a:pPr marL="457200" lvl="1" indent="0">
              <a:buNone/>
            </a:pPr>
            <a:r>
              <a:rPr lang="pl-PL" dirty="0"/>
              <a:t> • „do dołu”, </a:t>
            </a:r>
          </a:p>
          <a:p>
            <a:pPr marL="457200" lvl="1" indent="0">
              <a:buNone/>
            </a:pPr>
            <a:r>
              <a:rPr lang="pl-PL" dirty="0"/>
              <a:t> • „w prawo”, </a:t>
            </a:r>
          </a:p>
          <a:p>
            <a:pPr marL="457200" lvl="1" indent="0">
              <a:buNone/>
            </a:pPr>
            <a:r>
              <a:rPr lang="pl-PL" dirty="0"/>
              <a:t> • „w lewo”, </a:t>
            </a:r>
          </a:p>
          <a:p>
            <a:pPr marL="457200" lvl="1" indent="0">
              <a:buNone/>
            </a:pPr>
            <a:r>
              <a:rPr lang="pl-PL" dirty="0"/>
              <a:t> • „stop” – konieczność zatrzymania w nagłym przypadku.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CE71F-CF8C-4C6B-BA5A-D780E1596C5B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37336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CE71F-CF8C-4C6B-BA5A-D780E1596C5B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2529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lnSpc>
                <a:spcPct val="150000"/>
              </a:lnSpc>
            </a:pPr>
            <a:r>
              <a:rPr lang="pl-PL" sz="1200" b="1" dirty="0">
                <a:latin typeface="Century Gothic" panose="020B0502020202020204" pitchFamily="34" charset="0"/>
              </a:rPr>
              <a:t>Instrukcje bezpieczeństwa prac transportowych </a:t>
            </a:r>
            <a:r>
              <a:rPr lang="pl-PL" sz="1200" dirty="0">
                <a:latin typeface="Century Gothic" panose="020B0502020202020204" pitchFamily="34" charset="0"/>
              </a:rPr>
              <a:t>zawiera wytyczne dotyczące organizacji prac transportowych w obszarze pracy żurawia z uwzględnieniem warunków panujących w miejscu transportu, zadań i obowiązków osób zaangażowanych w prace transportowe charakterystyki przemieszczanych materiałów lub przedmiotów oraz koordynacji działań i bezpieczeństwa wszystkich osób, które mogą pozostawać w ekspozycji na zagrożenia wynikające z prowadzenia prac transportowych</a:t>
            </a:r>
            <a:endParaRPr lang="pl-PL" dirty="0"/>
          </a:p>
          <a:p>
            <a:r>
              <a:rPr lang="pl-PL" dirty="0"/>
              <a:t>Oprócz ww. elementów</a:t>
            </a:r>
            <a:r>
              <a:rPr lang="pl-PL" baseline="0" dirty="0"/>
              <a:t> instrukcja zawiera:</a:t>
            </a:r>
          </a:p>
          <a:p>
            <a:pPr marL="228600" indent="-228600">
              <a:buAutoNum type="arabicPeriod"/>
            </a:pPr>
            <a:r>
              <a:rPr lang="pl-PL" baseline="0" dirty="0"/>
              <a:t>Dane techniczne żurawia typ i model</a:t>
            </a:r>
          </a:p>
          <a:p>
            <a:pPr marL="228600" indent="-228600">
              <a:buAutoNum type="arabicPeriod"/>
            </a:pPr>
            <a:r>
              <a:rPr lang="pl-PL" baseline="0" dirty="0"/>
              <a:t>Wytyczne dotyczące udźwigu żurawia</a:t>
            </a:r>
          </a:p>
          <a:p>
            <a:pPr marL="228600" indent="-228600">
              <a:buAutoNum type="arabicPeriod"/>
            </a:pPr>
            <a:r>
              <a:rPr lang="pl-PL" baseline="0" dirty="0"/>
              <a:t>Plan posadowienia żurawia wraz ze strefą pracy</a:t>
            </a:r>
          </a:p>
          <a:p>
            <a:pPr marL="228600" indent="-228600">
              <a:buAutoNum type="arabicPeriod"/>
            </a:pPr>
            <a:r>
              <a:rPr lang="pl-PL" baseline="0" dirty="0"/>
              <a:t>Informację dotyczącą komunikacji </a:t>
            </a:r>
          </a:p>
          <a:p>
            <a:pPr marL="228600" indent="-228600">
              <a:buAutoNum type="arabicPeriod"/>
            </a:pPr>
            <a:r>
              <a:rPr lang="pl-PL" baseline="0" dirty="0"/>
              <a:t>Informację dotyczące pracy w kolizji (jeżeli występują)</a:t>
            </a:r>
          </a:p>
          <a:p>
            <a:pPr marL="228600" indent="-228600">
              <a:buAutoNum type="arabicPeriod"/>
            </a:pPr>
            <a:r>
              <a:rPr lang="pl-PL" baseline="0" dirty="0"/>
              <a:t>Czynności przed rozpoczęciem i zakończeniem pracy</a:t>
            </a:r>
          </a:p>
          <a:p>
            <a:pPr marL="228600" indent="-228600">
              <a:buAutoNum type="arabicPeriod"/>
            </a:pPr>
            <a:r>
              <a:rPr lang="pl-PL" baseline="0" dirty="0"/>
              <a:t>Listę osób zapoznanych z instrukcją</a:t>
            </a:r>
          </a:p>
          <a:p>
            <a:pPr marL="228600" indent="-228600">
              <a:buAutoNum type="arabicPeriod"/>
            </a:pPr>
            <a:r>
              <a:rPr lang="pl-PL" baseline="0" dirty="0"/>
              <a:t>Sposób ewakuacji z żurawia.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CE71F-CF8C-4C6B-BA5A-D780E1596C5B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9819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W </a:t>
            </a:r>
            <a:r>
              <a:rPr lang="pl-PL" baseline="0" dirty="0"/>
              <a:t>Instrukcji bezpieczeństwa prac transportowych musi znajdować się informacja w jaki sposób należy ewakuować operatora w chwil zagrożenia. Instrukcja taka powinno zostać sporządzona i przekazana do operatora przed przystąpieniem do pracy. Jednakże ewakuacja w pojedynkę stwarza pewne techniczne i organizacyjne problemy, stąd dobrą praktyką jest zapoznać z Instrukcją również hakowych i sygnalistów, by mogli bez zbędnej zwłoki wesprzeć działania ratunkowe. Wyposażenie kabiny żurawia w urządzenie ewakuacyjno-ratownicze to jedno z możliwych rozwiązań. Innym rozwiązaniem może być pomoc straży pożarnej, z odpowiedniej długości drabiną (uprzednio należy zgłosić fakt pracy żurawia wieżowego do najbliższej jednostki PSP, by zweryfikować możliwości techniczne i czasowe), a także przeprowadzenie ewakuacji przez wyspecjalizowane grupy ratownictwa wysokościowego.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CE71F-CF8C-4C6B-BA5A-D780E1596C5B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7103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Wskazane w rozporządzeniu kwalifikacje</a:t>
            </a:r>
            <a:r>
              <a:rPr lang="pl-PL" baseline="0" dirty="0"/>
              <a:t> </a:t>
            </a:r>
            <a:r>
              <a:rPr lang="pl-PL" dirty="0"/>
              <a:t>to podstawowe</a:t>
            </a:r>
            <a:r>
              <a:rPr lang="pl-PL" baseline="0" dirty="0"/>
              <a:t> wytyczne stawiane przed kandydatami na stanowisko </a:t>
            </a:r>
            <a:r>
              <a:rPr lang="pl-PL" b="1" baseline="0" dirty="0"/>
              <a:t>hakowy i sygnalista</a:t>
            </a:r>
            <a:r>
              <a:rPr lang="pl-PL" baseline="0" dirty="0"/>
              <a:t>. Pamiętać należy, że powinni posiadać aktualne </a:t>
            </a:r>
            <a:r>
              <a:rPr lang="pl-PL" b="1" baseline="0" dirty="0"/>
              <a:t>orzeczenia lekarskie </a:t>
            </a:r>
            <a:r>
              <a:rPr lang="pl-PL" baseline="0" dirty="0"/>
              <a:t>stwierdzające brak przeciwwskazań do wykonywania pracy na tych stanowiskach. </a:t>
            </a:r>
            <a:r>
              <a:rPr lang="pl-PL" b="1" baseline="0" dirty="0"/>
              <a:t>Kwalifikacje </a:t>
            </a:r>
            <a:r>
              <a:rPr lang="pl-PL" baseline="0" dirty="0"/>
              <a:t>muszą być potwierdzone pisemnie </a:t>
            </a:r>
            <a:r>
              <a:rPr lang="pl-PL" b="1" baseline="0" dirty="0"/>
              <a:t>w oparciu o</a:t>
            </a:r>
            <a:r>
              <a:rPr lang="pl-PL" baseline="0" dirty="0"/>
              <a:t> </a:t>
            </a:r>
            <a:r>
              <a:rPr lang="pl-PL" b="1" baseline="0" dirty="0"/>
              <a:t>program szkolenia</a:t>
            </a:r>
            <a:r>
              <a:rPr lang="pl-PL" baseline="0" dirty="0"/>
              <a:t>. Przed rozpoczęciem wykonywania funkcji, hakowy i sygnalista muszą odbyć </a:t>
            </a:r>
            <a:r>
              <a:rPr lang="pl-PL" b="1" baseline="0" dirty="0"/>
              <a:t>instruktaż stanowiskowy</a:t>
            </a:r>
            <a:r>
              <a:rPr lang="pl-PL" baseline="0" dirty="0"/>
              <a:t>, oraz muszą zostać zapoznani z Instrukcją Bezpieczeństwa Prac Transportowych. Na placu budowy, żaden pracownik </a:t>
            </a:r>
            <a:r>
              <a:rPr lang="pl-PL" b="1" baseline="0" dirty="0"/>
              <a:t>nie może sprawować jednocześnie funkcji hakowego i sygnalisty</a:t>
            </a:r>
            <a:r>
              <a:rPr lang="pl-PL" baseline="0" dirty="0"/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CE71F-CF8C-4C6B-BA5A-D780E1596C5B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1747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Obowiązkiem jest wyposażyć</a:t>
            </a:r>
            <a:r>
              <a:rPr lang="pl-PL" baseline="0" dirty="0"/>
              <a:t> hakowego i sygnalistę </a:t>
            </a:r>
            <a:r>
              <a:rPr lang="pl-PL" dirty="0"/>
              <a:t>w środki ochrony indywidualnej,</a:t>
            </a:r>
            <a:r>
              <a:rPr lang="pl-PL" baseline="0" dirty="0"/>
              <a:t> które pozwolą na identyfikację sprawowanych przez nich funkcji i wyróżnienie ich z grupy innych pracowników</a:t>
            </a:r>
            <a:r>
              <a:rPr lang="pl-PL" dirty="0"/>
              <a:t>. Oprócz odpowiedniego koloru hełmu (inny</a:t>
            </a:r>
            <a:r>
              <a:rPr lang="pl-PL" baseline="0" dirty="0"/>
              <a:t> dla hakowego i sygnalisty), należy pamiętać również o kamizelce z elementami odblaskowymi i opisem funkcji.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CE71F-CF8C-4C6B-BA5A-D780E1596C5B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7593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latin typeface="Century Gothic" panose="020B0502020202020204" pitchFamily="34" charset="0"/>
              </a:rPr>
              <a:t>Ze względu na szczegółowy zakres obowiązków hakowego i sygnalisty współpraca powinna odbywać się w sposób płynny. </a:t>
            </a:r>
            <a:r>
              <a:rPr lang="pl-PL" sz="1200" b="1" dirty="0">
                <a:latin typeface="Century Gothic" panose="020B0502020202020204" pitchFamily="34" charset="0"/>
              </a:rPr>
              <a:t>Hakowy</a:t>
            </a:r>
            <a:r>
              <a:rPr lang="pl-PL" sz="1200" dirty="0">
                <a:latin typeface="Century Gothic" panose="020B0502020202020204" pitchFamily="34" charset="0"/>
              </a:rPr>
              <a:t>, który jest odpowiedzialny za prawidłowe podpięcie ładunku przekazuje ładunek, dopiero kiedy upewni się, że wszystkie wytyczne operacji transportu pionowego zostały spełnione. </a:t>
            </a:r>
            <a:r>
              <a:rPr lang="pl-PL" sz="1200" b="1" dirty="0">
                <a:latin typeface="Century Gothic" panose="020B0502020202020204" pitchFamily="34" charset="0"/>
              </a:rPr>
              <a:t>Sygnalista</a:t>
            </a:r>
            <a:r>
              <a:rPr lang="pl-PL" sz="1200" dirty="0">
                <a:latin typeface="Century Gothic" panose="020B0502020202020204" pitchFamily="34" charset="0"/>
              </a:rPr>
              <a:t> nie może wydać komendy podniesienia ładunku, bez upewnienia się, że został odpowiednio podpięty i zabezpieczony.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aseline="0" dirty="0"/>
              <a:t>Należy pamiętać, że w procesie komunikacji w transporcie pionowym oprócz radiostacji, używamy również komunikatów ręcznych. Operator musi rozpoznać osobę, której polecenia ma wykonywać. W</a:t>
            </a:r>
            <a:r>
              <a:rPr lang="pl-PL" dirty="0"/>
              <a:t> przypadku pracy </a:t>
            </a:r>
            <a:r>
              <a:rPr lang="pl-PL" b="1" dirty="0"/>
              <a:t>dwóch lub większej liczby żurawi w warunkach kolizji</a:t>
            </a:r>
            <a:r>
              <a:rPr lang="pl-PL" dirty="0"/>
              <a:t>, operatorom zapewnia</a:t>
            </a:r>
            <a:r>
              <a:rPr lang="pl-PL" baseline="0" dirty="0"/>
              <a:t> się </a:t>
            </a:r>
            <a:r>
              <a:rPr lang="pl-PL" b="1" baseline="0" dirty="0"/>
              <a:t>dodatkowe urządzenie komunikacyjne</a:t>
            </a:r>
            <a:r>
              <a:rPr lang="pl-PL" baseline="0" dirty="0"/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CE71F-CF8C-4C6B-BA5A-D780E1596C5B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0697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363C80-4BB3-4A3F-9578-783663968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8EDC60C-04E9-42AF-A2D2-AE6884C03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5B11D2E-B9E5-4D2B-BF3A-F6ADF1FF0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EF72-5678-4F53-9462-7A61F4E00BE3}" type="datetimeFigureOut">
              <a:rPr lang="pl-PL" smtClean="0"/>
              <a:t>25.11.2020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E167861-5987-4F3B-87B8-561AB819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0534D99-472A-46A3-9D8C-BAEB802BB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DB1B-5B9B-4AAD-A277-487A52E5EE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46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8BC06E-54B2-47E7-99D7-FE3D31175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F741D2A-4AAD-4734-ACE9-1C200B0F5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2FEC39-0205-4272-A7B5-5BCD52C90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EF72-5678-4F53-9462-7A61F4E00BE3}" type="datetimeFigureOut">
              <a:rPr lang="pl-PL" smtClean="0"/>
              <a:t>25.11.2020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5B20479-0178-41AC-808E-07C20EF66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D5DDB5F-FF31-4ED8-958B-2353595C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DB1B-5B9B-4AAD-A277-487A52E5EE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716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80FC256-09C5-44B0-A074-568EE99AE2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98474CD-1A5E-4C2F-8731-B403E7252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4BFB180-A83D-4D0B-9494-698C13E3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EF72-5678-4F53-9462-7A61F4E00BE3}" type="datetimeFigureOut">
              <a:rPr lang="pl-PL" smtClean="0"/>
              <a:t>25.11.2020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CF9EA6A-6A51-4C9D-B22B-3235A7B66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FE3AF5E-0F2B-4797-98AC-826B751D4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DB1B-5B9B-4AAD-A277-487A52E5EE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2506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2C5D963-3883-4D45-8E16-5F7316D0E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44C7-C217-4DA2-A287-5B4763F7DDC3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2CD1EC0-68A2-4D8B-A6B0-CAD409530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74D7248-4170-4165-A7D5-A7C147EE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7FBD-9038-4097-AA63-25FA4D42D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2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75F45-D39E-4CAA-87FB-CCD48771F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6C8B08-3029-492F-AAAE-3285DF15F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667932A-F4FC-41AB-A3D8-4175FB7FF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EF72-5678-4F53-9462-7A61F4E00BE3}" type="datetimeFigureOut">
              <a:rPr lang="pl-PL" smtClean="0"/>
              <a:t>25.11.2020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79F9401-D269-4F3B-B59A-0183F83D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A49A0A9-25FE-42E6-B7C2-7275A5AC8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DB1B-5B9B-4AAD-A277-487A52E5EE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806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377A57-FC10-4AEF-B04E-F68B799C7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65F1969-4790-4DB1-A855-7C7BD0957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B14E3DE-3695-4828-B8BD-70E8C0A11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EF72-5678-4F53-9462-7A61F4E00BE3}" type="datetimeFigureOut">
              <a:rPr lang="pl-PL" smtClean="0"/>
              <a:t>25.11.2020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44CF0E1-2F4A-4EB6-B650-236827B55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5D4452C-1057-46DC-BA3C-37D620CD2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DB1B-5B9B-4AAD-A277-487A52E5EE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819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34888D-2260-46A4-8161-E59EB3AFD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D778FC-F071-47F1-9B52-CD0244C908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D18B7FE-15B7-4B42-AEA0-4CE5169FE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6EEB5B8-219F-42DD-BA35-0A867806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EF72-5678-4F53-9462-7A61F4E00BE3}" type="datetimeFigureOut">
              <a:rPr lang="pl-PL" smtClean="0"/>
              <a:t>25.11.2020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F20D3B8-E738-451D-B0C2-3BACD6F57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A06A31B-37F1-4176-9E09-4F5882F71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DB1B-5B9B-4AAD-A277-487A52E5EE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918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037244-D860-45E1-A0B8-C27B812D1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DCF6595-78AB-446E-982E-6CFF70300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FB75BEE-40EB-46FB-BAD2-389C69F71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167557B-7999-4014-BB62-9442C410A5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C2B1E29-6D26-4429-85C5-470E218F60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331D410-A7D2-4513-AC17-BA9E37A21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EF72-5678-4F53-9462-7A61F4E00BE3}" type="datetimeFigureOut">
              <a:rPr lang="pl-PL" smtClean="0"/>
              <a:t>25.11.2020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987F791-E850-44E5-BC42-4DB98E96C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434110E-A66D-4186-903C-ADED2E81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DB1B-5B9B-4AAD-A277-487A52E5EE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5348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6D72EC-633F-4CFE-A0C8-87252C31D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6B35B84-221D-4060-AA52-1FE91D86D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EF72-5678-4F53-9462-7A61F4E00BE3}" type="datetimeFigureOut">
              <a:rPr lang="pl-PL" smtClean="0"/>
              <a:t>25.11.2020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B4ED743-236D-436A-8470-67845147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65D2F95-D6C8-49CC-BBC0-0A68115C2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DB1B-5B9B-4AAD-A277-487A52E5EE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5563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917F23A-F3C5-46CA-869A-2C26E9385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EF72-5678-4F53-9462-7A61F4E00BE3}" type="datetimeFigureOut">
              <a:rPr lang="pl-PL" smtClean="0"/>
              <a:t>25.11.2020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C02DD52-169E-49A4-8C71-45A5FFD99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532461A-AB35-4EA7-A6A7-EB5E33852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DB1B-5B9B-4AAD-A277-487A52E5EE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474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20EC3D-6AE2-4819-9CAB-170BC48B4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EE28AC-448F-47B0-A5C1-0806B5C48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060A4DC-447C-45AB-8EDF-B72982C29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D5DC489-19E3-458C-AB89-C52DAAC4E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EF72-5678-4F53-9462-7A61F4E00BE3}" type="datetimeFigureOut">
              <a:rPr lang="pl-PL" smtClean="0"/>
              <a:t>25.11.2020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EA25B11-8DBA-46DF-934C-03F7B0DC7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6343498-E879-4CA6-889A-623A3184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DB1B-5B9B-4AAD-A277-487A52E5EE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0549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553826-577B-4ACE-BC37-3343C26DD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F33E94B-4A1D-435D-BC63-BD7F19A510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F0E4996-4D0B-42C1-BD1A-9A97C137E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0D18738-DDDF-4FDE-8F1A-A60A35B3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EF72-5678-4F53-9462-7A61F4E00BE3}" type="datetimeFigureOut">
              <a:rPr lang="pl-PL" smtClean="0"/>
              <a:t>25.11.2020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34C02AC-3CE1-4C2A-A3DF-DEA60D89B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4F3F875-1FB4-448F-81B4-0CF5D09EC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4DB1B-5B9B-4AAD-A277-487A52E5EE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3505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AA5DDB2-D24D-4DE3-A50C-86B4AA93E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B3A7B97-3B96-4654-B7BA-1482F4A0F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B44A952-97A6-4CF5-908A-D9C1A031C2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2EF72-5678-4F53-9462-7A61F4E00BE3}" type="datetimeFigureOut">
              <a:rPr lang="pl-PL" smtClean="0"/>
              <a:t>25.11.2020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E2E02E-F96A-4596-8329-DC423824C6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F201267-2242-42BE-81F2-E33B148E5E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4DB1B-5B9B-4AAD-A277-487A52E5EE8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MSIPCMContentMarking" descr="{&quot;HashCode&quot;:1717183996,&quot;Placement&quot;:&quot;Footer&quot;}">
            <a:extLst>
              <a:ext uri="{FF2B5EF4-FFF2-40B4-BE49-F238E27FC236}">
                <a16:creationId xmlns:a16="http://schemas.microsoft.com/office/drawing/2014/main" id="{CA41256C-DBFF-472D-9E59-696B95B98517}"/>
              </a:ext>
            </a:extLst>
          </p:cNvPr>
          <p:cNvSpPr txBox="1"/>
          <p:nvPr userDrawn="1"/>
        </p:nvSpPr>
        <p:spPr>
          <a:xfrm>
            <a:off x="0" y="6640354"/>
            <a:ext cx="4001882" cy="21764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pl-PL" sz="800">
                <a:solidFill>
                  <a:srgbClr val="737373"/>
                </a:solidFill>
                <a:latin typeface="Arial" panose="020B0604020202020204" pitchFamily="34" charset="0"/>
              </a:rPr>
              <a:t>General Information \ Generale \ Ogólna \ Sisäinen \ Generell \ Generell \ Obecné</a:t>
            </a:r>
          </a:p>
        </p:txBody>
      </p:sp>
    </p:spTree>
    <p:extLst>
      <p:ext uri="{BB962C8B-B14F-4D97-AF65-F5344CB8AC3E}">
        <p14:creationId xmlns:p14="http://schemas.microsoft.com/office/powerpoint/2010/main" val="256517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jpe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.png"/><Relationship Id="rId9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C3257661-64D2-45A8-B08A-627FC4387164}"/>
              </a:ext>
            </a:extLst>
          </p:cNvPr>
          <p:cNvGrpSpPr/>
          <p:nvPr/>
        </p:nvGrpSpPr>
        <p:grpSpPr>
          <a:xfrm>
            <a:off x="0" y="-14617"/>
            <a:ext cx="12192000" cy="6858000"/>
            <a:chOff x="0" y="51371"/>
            <a:chExt cx="12192000" cy="6858000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F5268E47-6744-459D-86ED-4974B9B8B497}"/>
                </a:ext>
              </a:extLst>
            </p:cNvPr>
            <p:cNvSpPr/>
            <p:nvPr/>
          </p:nvSpPr>
          <p:spPr>
            <a:xfrm>
              <a:off x="0" y="51371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B16904FE-66D8-41AE-80C1-B53C4E5CF1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lum bright="70000" contrast="-70000"/>
            </a:blip>
            <a:srcRect r="70523"/>
            <a:stretch/>
          </p:blipFill>
          <p:spPr>
            <a:xfrm>
              <a:off x="889838" y="2070923"/>
              <a:ext cx="2858330" cy="3417018"/>
            </a:xfrm>
            <a:prstGeom prst="rect">
              <a:avLst/>
            </a:prstGeom>
          </p:spPr>
        </p:pic>
      </p:grpSp>
      <p:sp>
        <p:nvSpPr>
          <p:cNvPr id="2" name="Prostokąt 1"/>
          <p:cNvSpPr/>
          <p:nvPr/>
        </p:nvSpPr>
        <p:spPr>
          <a:xfrm>
            <a:off x="3690676" y="3428220"/>
            <a:ext cx="7655061" cy="156966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pl-PL" sz="3200" b="1" dirty="0">
                <a:latin typeface="Century Gothic"/>
              </a:rPr>
              <a:t>SZKOLENIE DLA OSÓB WYKONUJĄCYCH CZYNNOŚCI SYGNALISTY LUB HAKOWEGO</a:t>
            </a:r>
            <a:endParaRPr lang="pl-PL" b="1" dirty="0">
              <a:cs typeface="Calibri" panose="020F0502020204030204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F358F5B5-33B9-46E1-95C7-88A22A02F038}"/>
              </a:ext>
            </a:extLst>
          </p:cNvPr>
          <p:cNvSpPr/>
          <p:nvPr/>
        </p:nvSpPr>
        <p:spPr>
          <a:xfrm>
            <a:off x="3690676" y="5298241"/>
            <a:ext cx="7510078" cy="369332"/>
          </a:xfrm>
          <a:prstGeom prst="rect">
            <a:avLst/>
          </a:prstGeom>
          <a:solidFill>
            <a:srgbClr val="FFC000"/>
          </a:solidFill>
        </p:spPr>
        <p:txBody>
          <a:bodyPr wrap="square" anchor="ctr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FBEF045-4612-467D-B4B3-F013580BC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9" y="165976"/>
            <a:ext cx="2169459" cy="1013783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3EC42D3-FD7C-4B7B-87FC-6BC2EC402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7FBD-9038-4097-AA63-25FA4D42DDD2}" type="slidenum">
              <a:rPr lang="en-GB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880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16904FE-66D8-41AE-80C1-B53C4E5CF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70523"/>
          <a:stretch/>
        </p:blipFill>
        <p:spPr>
          <a:xfrm>
            <a:off x="889838" y="2083802"/>
            <a:ext cx="2858330" cy="3417018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F5A2719E-5F1D-4386-88BF-C41EB98A54EC}"/>
              </a:ext>
            </a:extLst>
          </p:cNvPr>
          <p:cNvSpPr/>
          <p:nvPr/>
        </p:nvSpPr>
        <p:spPr>
          <a:xfrm>
            <a:off x="0" y="6809224"/>
            <a:ext cx="12192000" cy="55126"/>
          </a:xfrm>
          <a:prstGeom prst="rect">
            <a:avLst/>
          </a:prstGeom>
          <a:solidFill>
            <a:srgbClr val="F49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A78D744-D49D-4AAA-BC6A-5D8C4021F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9" y="165976"/>
            <a:ext cx="2169459" cy="1013783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4457249-EE72-486B-A5D0-79EF057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7FBD-9038-4097-AA63-25FA4D42DDD2}" type="slidenum">
              <a:rPr lang="en-GB" smtClean="0"/>
              <a:t>10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4AC629F-96FC-4140-84B1-2C79102903AB}"/>
              </a:ext>
            </a:extLst>
          </p:cNvPr>
          <p:cNvSpPr txBox="1"/>
          <p:nvPr/>
        </p:nvSpPr>
        <p:spPr>
          <a:xfrm>
            <a:off x="9125164" y="126714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latin typeface="Century Gothic"/>
              </a:rPr>
              <a:t>Prezentacja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2871FE8-67AA-42F7-A145-1B7B96D29FE1}"/>
              </a:ext>
            </a:extLst>
          </p:cNvPr>
          <p:cNvSpPr txBox="1"/>
          <p:nvPr/>
        </p:nvSpPr>
        <p:spPr>
          <a:xfrm>
            <a:off x="2492187" y="650778"/>
            <a:ext cx="93761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Organizacja prac i wyposażenie oraz obowiązki sygnalisty i hakowego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D616A30-E53A-4571-A4E5-33A68CF48EDB}"/>
              </a:ext>
            </a:extLst>
          </p:cNvPr>
          <p:cNvSpPr txBox="1"/>
          <p:nvPr/>
        </p:nvSpPr>
        <p:spPr>
          <a:xfrm>
            <a:off x="156755" y="1611714"/>
            <a:ext cx="7023520" cy="45698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Obowiązki</a:t>
            </a:r>
            <a:r>
              <a:rPr lang="pl-PL" sz="2000" b="1" dirty="0">
                <a:latin typeface="Century Gothic" panose="020B0502020202020204" pitchFamily="34" charset="0"/>
              </a:rPr>
              <a:t> hakowego 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Przed rozpoczęciem pracy, sprawdza stan i oznakowanie zawiesi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Zapoznaje się z ładunkiem, jego masą, położeniem środka ciężkości, położeniem punktów mocowania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Dobiera i sprawdza odpowiednie elementy służące do jego zawieszania i zabezpieczania (np. </a:t>
            </a:r>
            <a:r>
              <a:rPr lang="pl-PL" sz="2000" dirty="0" err="1">
                <a:latin typeface="Century Gothic" panose="020B0502020202020204" pitchFamily="34" charset="0"/>
              </a:rPr>
              <a:t>zawiesia</a:t>
            </a:r>
            <a:r>
              <a:rPr lang="pl-PL" sz="2000" dirty="0">
                <a:latin typeface="Century Gothic" panose="020B0502020202020204" pitchFamily="34" charset="0"/>
              </a:rPr>
              <a:t>, liny kierunkowe, pasy)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Sprawdza poprawność podpięcia ładunku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600" dirty="0">
              <a:latin typeface="Century Gothic" panose="020B050202020202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274" y="2457693"/>
            <a:ext cx="4720037" cy="3339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6620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16904FE-66D8-41AE-80C1-B53C4E5CF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70523"/>
          <a:stretch/>
        </p:blipFill>
        <p:spPr>
          <a:xfrm>
            <a:off x="889838" y="2083802"/>
            <a:ext cx="2858330" cy="3417018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F5A2719E-5F1D-4386-88BF-C41EB98A54EC}"/>
              </a:ext>
            </a:extLst>
          </p:cNvPr>
          <p:cNvSpPr/>
          <p:nvPr/>
        </p:nvSpPr>
        <p:spPr>
          <a:xfrm>
            <a:off x="0" y="6809224"/>
            <a:ext cx="12192000" cy="55126"/>
          </a:xfrm>
          <a:prstGeom prst="rect">
            <a:avLst/>
          </a:prstGeom>
          <a:solidFill>
            <a:srgbClr val="F49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A78D744-D49D-4AAA-BC6A-5D8C4021F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9" y="165976"/>
            <a:ext cx="2169459" cy="1013783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4457249-EE72-486B-A5D0-79EF057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7FBD-9038-4097-AA63-25FA4D42DDD2}" type="slidenum">
              <a:rPr lang="en-GB" smtClean="0"/>
              <a:t>11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4AC629F-96FC-4140-84B1-2C79102903AB}"/>
              </a:ext>
            </a:extLst>
          </p:cNvPr>
          <p:cNvSpPr txBox="1"/>
          <p:nvPr/>
        </p:nvSpPr>
        <p:spPr>
          <a:xfrm>
            <a:off x="9125164" y="126714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latin typeface="Century Gothic"/>
              </a:rPr>
              <a:t>Prezentacja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2871FE8-67AA-42F7-A145-1B7B96D29FE1}"/>
              </a:ext>
            </a:extLst>
          </p:cNvPr>
          <p:cNvSpPr txBox="1"/>
          <p:nvPr/>
        </p:nvSpPr>
        <p:spPr>
          <a:xfrm>
            <a:off x="2492187" y="650778"/>
            <a:ext cx="93761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Organizacja prac i wyposażenie oraz obowiązki sygnalisty i hakowego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D616A30-E53A-4571-A4E5-33A68CF48EDB}"/>
              </a:ext>
            </a:extLst>
          </p:cNvPr>
          <p:cNvSpPr txBox="1"/>
          <p:nvPr/>
        </p:nvSpPr>
        <p:spPr>
          <a:xfrm>
            <a:off x="156755" y="1611714"/>
            <a:ext cx="7223611" cy="4188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Obowiązki</a:t>
            </a:r>
            <a:r>
              <a:rPr lang="pl-PL" sz="2000" b="1" dirty="0">
                <a:latin typeface="Century Gothic" panose="020B0502020202020204" pitchFamily="34" charset="0"/>
              </a:rPr>
              <a:t> hakowego C.D.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Nie dopuszcza do przekroczenia DOR zawiesi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Nie dopuszcza do przekroczenia kąta rozwarcia (</a:t>
            </a:r>
            <a:r>
              <a:rPr lang="pl-PL" sz="2000" dirty="0" err="1">
                <a:latin typeface="Century Gothic" panose="020B0502020202020204" pitchFamily="34" charset="0"/>
              </a:rPr>
              <a:t>zawiesie</a:t>
            </a:r>
            <a:r>
              <a:rPr lang="pl-PL" sz="2000" dirty="0">
                <a:latin typeface="Century Gothic" panose="020B0502020202020204" pitchFamily="34" charset="0"/>
              </a:rPr>
              <a:t> wielocięgnowe)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Zgłasza sygnaliście gotowość do rozpoczęcia transportu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Asekuruje, liną lub innym elementem pomocniczym, transportowany ładunek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Odpina ładunek, po dostarczeniu na miejsce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274" y="2319457"/>
            <a:ext cx="4695689" cy="3322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8965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16904FE-66D8-41AE-80C1-B53C4E5CF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70523"/>
          <a:stretch/>
        </p:blipFill>
        <p:spPr>
          <a:xfrm>
            <a:off x="889838" y="2083802"/>
            <a:ext cx="2858330" cy="3417018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F5A2719E-5F1D-4386-88BF-C41EB98A54EC}"/>
              </a:ext>
            </a:extLst>
          </p:cNvPr>
          <p:cNvSpPr/>
          <p:nvPr/>
        </p:nvSpPr>
        <p:spPr>
          <a:xfrm>
            <a:off x="0" y="6809224"/>
            <a:ext cx="12192000" cy="55126"/>
          </a:xfrm>
          <a:prstGeom prst="rect">
            <a:avLst/>
          </a:prstGeom>
          <a:solidFill>
            <a:srgbClr val="F49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A78D744-D49D-4AAA-BC6A-5D8C4021F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9" y="165976"/>
            <a:ext cx="2169459" cy="1013783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4457249-EE72-486B-A5D0-79EF057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7FBD-9038-4097-AA63-25FA4D42DDD2}" type="slidenum">
              <a:rPr lang="en-GB" smtClean="0"/>
              <a:t>12</a:t>
            </a:fld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4AC629F-96FC-4140-84B1-2C79102903AB}"/>
              </a:ext>
            </a:extLst>
          </p:cNvPr>
          <p:cNvSpPr txBox="1"/>
          <p:nvPr/>
        </p:nvSpPr>
        <p:spPr>
          <a:xfrm>
            <a:off x="9125164" y="126714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latin typeface="Century Gothic"/>
              </a:rPr>
              <a:t>Prezentacja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2871FE8-67AA-42F7-A145-1B7B96D29FE1}"/>
              </a:ext>
            </a:extLst>
          </p:cNvPr>
          <p:cNvSpPr txBox="1"/>
          <p:nvPr/>
        </p:nvSpPr>
        <p:spPr>
          <a:xfrm>
            <a:off x="2492187" y="650778"/>
            <a:ext cx="93761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Organizacja prac i wyposażenie oraz obowiązki sygnalisty i hakowego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D616A30-E53A-4571-A4E5-33A68CF48EDB}"/>
              </a:ext>
            </a:extLst>
          </p:cNvPr>
          <p:cNvSpPr txBox="1"/>
          <p:nvPr/>
        </p:nvSpPr>
        <p:spPr>
          <a:xfrm>
            <a:off x="95795" y="1611714"/>
            <a:ext cx="9143999" cy="4188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Obowiązki</a:t>
            </a:r>
            <a:r>
              <a:rPr lang="pl-PL" sz="2000" b="1" dirty="0">
                <a:latin typeface="Century Gothic" panose="020B0502020202020204" pitchFamily="34" charset="0"/>
              </a:rPr>
              <a:t> sygnalisty 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Upewnia się, że strefa pracy jest zabezpieczona i wolna od osób postronnych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Sprawdza łączność z operatorem i wydaje polecenie do rozpoczęcia operacji podnoszenia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Wykonuje próbne podniesienie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Sygnalizuje podniesienie/ rozpoczęcie operacji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Planuje i kontroluje tor przemieszczania ładunku oraz jest w stałym kontakcie z operatorem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294" y="2057427"/>
            <a:ext cx="2538068" cy="4211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8826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>
            <a:extLst>
              <a:ext uri="{FF2B5EF4-FFF2-40B4-BE49-F238E27FC236}">
                <a16:creationId xmlns:a16="http://schemas.microsoft.com/office/drawing/2014/main" id="{F5A2719E-5F1D-4386-88BF-C41EB98A54EC}"/>
              </a:ext>
            </a:extLst>
          </p:cNvPr>
          <p:cNvSpPr/>
          <p:nvPr/>
        </p:nvSpPr>
        <p:spPr>
          <a:xfrm>
            <a:off x="0" y="6809224"/>
            <a:ext cx="12192000" cy="55126"/>
          </a:xfrm>
          <a:prstGeom prst="rect">
            <a:avLst/>
          </a:prstGeom>
          <a:solidFill>
            <a:srgbClr val="F49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A78D744-D49D-4AAA-BC6A-5D8C4021F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29" y="165976"/>
            <a:ext cx="2169459" cy="1013783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4457249-EE72-486B-A5D0-79EF057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7FBD-9038-4097-AA63-25FA4D42DDD2}" type="slidenum">
              <a:rPr lang="en-GB" smtClean="0"/>
              <a:t>13</a:t>
            </a:fld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4AC629F-96FC-4140-84B1-2C79102903AB}"/>
              </a:ext>
            </a:extLst>
          </p:cNvPr>
          <p:cNvSpPr txBox="1"/>
          <p:nvPr/>
        </p:nvSpPr>
        <p:spPr>
          <a:xfrm>
            <a:off x="9125164" y="126714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latin typeface="Century Gothic"/>
              </a:rPr>
              <a:t>Prezentacja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2871FE8-67AA-42F7-A145-1B7B96D29FE1}"/>
              </a:ext>
            </a:extLst>
          </p:cNvPr>
          <p:cNvSpPr txBox="1"/>
          <p:nvPr/>
        </p:nvSpPr>
        <p:spPr>
          <a:xfrm>
            <a:off x="2492187" y="650778"/>
            <a:ext cx="93761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Organizacja prac i wyposażenie oraz obowiązki sygnalisty i hakowego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D616A30-E53A-4571-A4E5-33A68CF48EDB}"/>
              </a:ext>
            </a:extLst>
          </p:cNvPr>
          <p:cNvSpPr txBox="1"/>
          <p:nvPr/>
        </p:nvSpPr>
        <p:spPr>
          <a:xfrm>
            <a:off x="95794" y="1611714"/>
            <a:ext cx="10907485" cy="4944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Obowiązki</a:t>
            </a:r>
            <a:r>
              <a:rPr lang="pl-PL" sz="2000" b="1" dirty="0">
                <a:latin typeface="Century Gothic" panose="020B0502020202020204" pitchFamily="34" charset="0"/>
              </a:rPr>
              <a:t> sygnalisty C.D.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951" y="2394517"/>
            <a:ext cx="4854411" cy="34346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D616A30-E53A-4571-A4E5-33A68CF48EDB}"/>
              </a:ext>
            </a:extLst>
          </p:cNvPr>
          <p:cNvSpPr txBox="1"/>
          <p:nvPr/>
        </p:nvSpPr>
        <p:spPr>
          <a:xfrm>
            <a:off x="95795" y="2170514"/>
            <a:ext cx="6794862" cy="4188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Komunikuje się z operatorem żurawia w sposób zrozumiały, za pomocą urządzenia komunikacyjnego lub sygnałów ręcznych*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Ostrzega innych uczestników procesu budowlanego o zagrożeniu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Zwraca uwagę, aby ładunek nie był transportowany nad osobami, pojazdami oraz poza obszarem budowy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Wstrzymuje pracę w sytuacjach zagrożenia</a:t>
            </a:r>
          </a:p>
        </p:txBody>
      </p:sp>
    </p:spTree>
    <p:extLst>
      <p:ext uri="{BB962C8B-B14F-4D97-AF65-F5344CB8AC3E}">
        <p14:creationId xmlns:p14="http://schemas.microsoft.com/office/powerpoint/2010/main" val="3050220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16904FE-66D8-41AE-80C1-B53C4E5CF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70523"/>
          <a:stretch/>
        </p:blipFill>
        <p:spPr>
          <a:xfrm>
            <a:off x="889838" y="2083802"/>
            <a:ext cx="2858330" cy="3417018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F5A2719E-5F1D-4386-88BF-C41EB98A54EC}"/>
              </a:ext>
            </a:extLst>
          </p:cNvPr>
          <p:cNvSpPr/>
          <p:nvPr/>
        </p:nvSpPr>
        <p:spPr>
          <a:xfrm>
            <a:off x="0" y="6809224"/>
            <a:ext cx="12192000" cy="55126"/>
          </a:xfrm>
          <a:prstGeom prst="rect">
            <a:avLst/>
          </a:prstGeom>
          <a:solidFill>
            <a:srgbClr val="F49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A78D744-D49D-4AAA-BC6A-5D8C4021F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9" y="165976"/>
            <a:ext cx="2169459" cy="1013783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4457249-EE72-486B-A5D0-79EF057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7FBD-9038-4097-AA63-25FA4D42DDD2}" type="slidenum">
              <a:rPr lang="en-GB" smtClean="0"/>
              <a:t>14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4AC629F-96FC-4140-84B1-2C79102903AB}"/>
              </a:ext>
            </a:extLst>
          </p:cNvPr>
          <p:cNvSpPr txBox="1"/>
          <p:nvPr/>
        </p:nvSpPr>
        <p:spPr>
          <a:xfrm>
            <a:off x="9125164" y="126714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latin typeface="Century Gothic"/>
              </a:rPr>
              <a:t>Prezentacja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2871FE8-67AA-42F7-A145-1B7B96D29FE1}"/>
              </a:ext>
            </a:extLst>
          </p:cNvPr>
          <p:cNvSpPr txBox="1"/>
          <p:nvPr/>
        </p:nvSpPr>
        <p:spPr>
          <a:xfrm>
            <a:off x="2492187" y="650778"/>
            <a:ext cx="93761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Organizacja prac i wyposażenie oraz obowiązki sygnalisty i hakowego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D616A30-E53A-4571-A4E5-33A68CF48EDB}"/>
              </a:ext>
            </a:extLst>
          </p:cNvPr>
          <p:cNvSpPr txBox="1"/>
          <p:nvPr/>
        </p:nvSpPr>
        <p:spPr>
          <a:xfrm>
            <a:off x="129540" y="1438439"/>
            <a:ext cx="6369231" cy="5112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l-PL" sz="2000" b="1" dirty="0">
                <a:latin typeface="Century Gothic" panose="020B0502020202020204" pitchFamily="34" charset="0"/>
              </a:rPr>
              <a:t>Asekurowanie ładunków </a:t>
            </a:r>
          </a:p>
          <a:p>
            <a:pPr fontAlgn="base">
              <a:lnSpc>
                <a:spcPct val="15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Podnoszony i opuszczany ładunek powinien być asekurowany przez hakowego przy użyciu dodatkowego osprzętu (np. lin kierunkowych mających za zadanie nadanie ładunkowi właściwego kierunku)</a:t>
            </a:r>
          </a:p>
          <a:p>
            <a:pPr fontAlgn="base">
              <a:lnSpc>
                <a:spcPct val="150000"/>
              </a:lnSpc>
            </a:pP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Wyjątki: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wykonywanie czynności wymagających precyzyjnego ustawienia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przemieszczanie ładunku przy dużym zagęszczeniu przeszkód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589" y="2083802"/>
            <a:ext cx="4768750" cy="3437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4231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16904FE-66D8-41AE-80C1-B53C4E5CF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70523"/>
          <a:stretch/>
        </p:blipFill>
        <p:spPr>
          <a:xfrm>
            <a:off x="889838" y="2083802"/>
            <a:ext cx="2858330" cy="3417018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F5A2719E-5F1D-4386-88BF-C41EB98A54EC}"/>
              </a:ext>
            </a:extLst>
          </p:cNvPr>
          <p:cNvSpPr/>
          <p:nvPr/>
        </p:nvSpPr>
        <p:spPr>
          <a:xfrm>
            <a:off x="0" y="6809224"/>
            <a:ext cx="12192000" cy="55126"/>
          </a:xfrm>
          <a:prstGeom prst="rect">
            <a:avLst/>
          </a:prstGeom>
          <a:solidFill>
            <a:srgbClr val="F49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A78D744-D49D-4AAA-BC6A-5D8C4021F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9" y="165976"/>
            <a:ext cx="2169459" cy="1013783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4457249-EE72-486B-A5D0-79EF057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7FBD-9038-4097-AA63-25FA4D42DDD2}" type="slidenum">
              <a:rPr lang="en-GB" smtClean="0"/>
              <a:t>15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4AC629F-96FC-4140-84B1-2C79102903AB}"/>
              </a:ext>
            </a:extLst>
          </p:cNvPr>
          <p:cNvSpPr txBox="1"/>
          <p:nvPr/>
        </p:nvSpPr>
        <p:spPr>
          <a:xfrm>
            <a:off x="9125164" y="126714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latin typeface="Century Gothic"/>
              </a:rPr>
              <a:t>Prezentacja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2871FE8-67AA-42F7-A145-1B7B96D29FE1}"/>
              </a:ext>
            </a:extLst>
          </p:cNvPr>
          <p:cNvSpPr txBox="1"/>
          <p:nvPr/>
        </p:nvSpPr>
        <p:spPr>
          <a:xfrm>
            <a:off x="2492187" y="650778"/>
            <a:ext cx="93761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Organizacja prac i wyposażenie oraz obowiązki sygnalisty i hakowego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D616A30-E53A-4571-A4E5-33A68CF48EDB}"/>
              </a:ext>
            </a:extLst>
          </p:cNvPr>
          <p:cNvSpPr txBox="1"/>
          <p:nvPr/>
        </p:nvSpPr>
        <p:spPr>
          <a:xfrm>
            <a:off x="261257" y="1611714"/>
            <a:ext cx="7053943" cy="4188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l-PL" sz="2000" b="1" dirty="0">
                <a:latin typeface="Century Gothic" panose="020B0502020202020204" pitchFamily="34" charset="0"/>
              </a:rPr>
              <a:t>Transport ładunku – osprzęt przeładunkowy </a:t>
            </a:r>
          </a:p>
          <a:p>
            <a:pPr fontAlgn="base">
              <a:lnSpc>
                <a:spcPct val="150000"/>
              </a:lnSpc>
            </a:pP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Transport materiałów drobnych, sypkich (pakowanych) oraz stempli: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kosze transportowe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palety drewniane</a:t>
            </a:r>
            <a:endParaRPr lang="pl-PL" sz="1400" dirty="0">
              <a:latin typeface="Century Gothic" panose="020B0502020202020204" pitchFamily="34" charset="0"/>
            </a:endParaRPr>
          </a:p>
          <a:p>
            <a:pPr fontAlgn="base">
              <a:lnSpc>
                <a:spcPct val="150000"/>
              </a:lnSpc>
            </a:pP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Warunki użycia palet: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sprawdzenie stanu palety,</a:t>
            </a:r>
            <a:endParaRPr lang="pl-PL" sz="2000" b="1" dirty="0">
              <a:latin typeface="Century Gothic" panose="020B0502020202020204" pitchFamily="34" charset="0"/>
            </a:endParaRP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zabezpieczenie ładunku przed wypadnięciem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użycie wideł rozładunkowych (zalecane)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35F7CAB-1519-4F6C-B969-7744426FB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8944" y="2877161"/>
            <a:ext cx="4892439" cy="17533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8C36F300-CCB6-4C23-A273-400E573D8B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4117" y="4587752"/>
            <a:ext cx="2552646" cy="1951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9285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16904FE-66D8-41AE-80C1-B53C4E5CF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70523"/>
          <a:stretch/>
        </p:blipFill>
        <p:spPr>
          <a:xfrm>
            <a:off x="889838" y="2083802"/>
            <a:ext cx="2858330" cy="3417018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F5A2719E-5F1D-4386-88BF-C41EB98A54EC}"/>
              </a:ext>
            </a:extLst>
          </p:cNvPr>
          <p:cNvSpPr/>
          <p:nvPr/>
        </p:nvSpPr>
        <p:spPr>
          <a:xfrm>
            <a:off x="0" y="6809224"/>
            <a:ext cx="12192000" cy="55126"/>
          </a:xfrm>
          <a:prstGeom prst="rect">
            <a:avLst/>
          </a:prstGeom>
          <a:solidFill>
            <a:srgbClr val="F49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A78D744-D49D-4AAA-BC6A-5D8C4021F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9" y="165976"/>
            <a:ext cx="2169459" cy="1013783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4457249-EE72-486B-A5D0-79EF057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7FBD-9038-4097-AA63-25FA4D42DDD2}" type="slidenum">
              <a:rPr lang="en-GB" smtClean="0"/>
              <a:t>16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4AC629F-96FC-4140-84B1-2C79102903AB}"/>
              </a:ext>
            </a:extLst>
          </p:cNvPr>
          <p:cNvSpPr txBox="1"/>
          <p:nvPr/>
        </p:nvSpPr>
        <p:spPr>
          <a:xfrm>
            <a:off x="9125164" y="126714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latin typeface="Century Gothic"/>
              </a:rPr>
              <a:t>Prezentacja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2871FE8-67AA-42F7-A145-1B7B96D29FE1}"/>
              </a:ext>
            </a:extLst>
          </p:cNvPr>
          <p:cNvSpPr txBox="1"/>
          <p:nvPr/>
        </p:nvSpPr>
        <p:spPr>
          <a:xfrm>
            <a:off x="2492187" y="650778"/>
            <a:ext cx="93761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Organizacja prac i wyposażenie oraz obowiązki sygnalisty i hakowego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D616A30-E53A-4571-A4E5-33A68CF48EDB}"/>
              </a:ext>
            </a:extLst>
          </p:cNvPr>
          <p:cNvSpPr txBox="1"/>
          <p:nvPr/>
        </p:nvSpPr>
        <p:spPr>
          <a:xfrm>
            <a:off x="261257" y="1611714"/>
            <a:ext cx="7515497" cy="37271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l-PL" sz="2000" b="1" dirty="0">
                <a:latin typeface="Century Gothic" panose="020B0502020202020204" pitchFamily="34" charset="0"/>
              </a:rPr>
              <a:t>Transport ładunku – osprzęt przeładunkowy </a:t>
            </a:r>
          </a:p>
          <a:p>
            <a:pPr fontAlgn="base">
              <a:lnSpc>
                <a:spcPct val="150000"/>
              </a:lnSpc>
            </a:pP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Transport ładunków o nietypowych parametrach i rozmiarach: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trawers </a:t>
            </a:r>
          </a:p>
          <a:p>
            <a:pPr fontAlgn="base">
              <a:lnSpc>
                <a:spcPct val="150000"/>
              </a:lnSpc>
            </a:pP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Transport szalunków ścian: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systemowe uchwyty transportowe</a:t>
            </a:r>
          </a:p>
          <a:p>
            <a:pPr fontAlgn="base">
              <a:lnSpc>
                <a:spcPct val="150000"/>
              </a:lnSpc>
            </a:pP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Transport szalunków w formie stołów stropowych:  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err="1">
                <a:latin typeface="Century Gothic" panose="020B0502020202020204" pitchFamily="34" charset="0"/>
              </a:rPr>
              <a:t>zawiesie</a:t>
            </a:r>
            <a:r>
              <a:rPr lang="pl-PL" sz="2000" dirty="0">
                <a:latin typeface="Century Gothic" panose="020B0502020202020204" pitchFamily="34" charset="0"/>
              </a:rPr>
              <a:t> widłowe do transportu stołów stropowych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872" y="1726722"/>
            <a:ext cx="3913187" cy="17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13" y="3593065"/>
            <a:ext cx="843643" cy="20300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432" y="3593065"/>
            <a:ext cx="1580859" cy="2060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15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16904FE-66D8-41AE-80C1-B53C4E5CF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70523"/>
          <a:stretch/>
        </p:blipFill>
        <p:spPr>
          <a:xfrm>
            <a:off x="889838" y="2083802"/>
            <a:ext cx="2858330" cy="3417018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F5A2719E-5F1D-4386-88BF-C41EB98A54EC}"/>
              </a:ext>
            </a:extLst>
          </p:cNvPr>
          <p:cNvSpPr/>
          <p:nvPr/>
        </p:nvSpPr>
        <p:spPr>
          <a:xfrm>
            <a:off x="0" y="6809224"/>
            <a:ext cx="12192000" cy="55126"/>
          </a:xfrm>
          <a:prstGeom prst="rect">
            <a:avLst/>
          </a:prstGeom>
          <a:solidFill>
            <a:srgbClr val="F49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A78D744-D49D-4AAA-BC6A-5D8C4021F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9" y="165976"/>
            <a:ext cx="2169459" cy="1013783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4457249-EE72-486B-A5D0-79EF057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7FBD-9038-4097-AA63-25FA4D42DDD2}" type="slidenum">
              <a:rPr lang="en-GB" smtClean="0"/>
              <a:t>17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4AC629F-96FC-4140-84B1-2C79102903AB}"/>
              </a:ext>
            </a:extLst>
          </p:cNvPr>
          <p:cNvSpPr txBox="1"/>
          <p:nvPr/>
        </p:nvSpPr>
        <p:spPr>
          <a:xfrm>
            <a:off x="9125164" y="126714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latin typeface="Century Gothic"/>
              </a:rPr>
              <a:t>Prezentacja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2871FE8-67AA-42F7-A145-1B7B96D29FE1}"/>
              </a:ext>
            </a:extLst>
          </p:cNvPr>
          <p:cNvSpPr txBox="1"/>
          <p:nvPr/>
        </p:nvSpPr>
        <p:spPr>
          <a:xfrm>
            <a:off x="2386149" y="650778"/>
            <a:ext cx="95533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Organizacja prac i wyposażenie oraz obowiązki sygnalisty i hakowego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D616A30-E53A-4571-A4E5-33A68CF48EDB}"/>
              </a:ext>
            </a:extLst>
          </p:cNvPr>
          <p:cNvSpPr txBox="1"/>
          <p:nvPr/>
        </p:nvSpPr>
        <p:spPr>
          <a:xfrm>
            <a:off x="449686" y="2126533"/>
            <a:ext cx="5646314" cy="28037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l-PL" sz="2000" b="1" dirty="0">
                <a:latin typeface="Century Gothic" panose="020B0502020202020204" pitchFamily="34" charset="0"/>
              </a:rPr>
              <a:t>Reagowanie na sytuacje awaryjne</a:t>
            </a:r>
          </a:p>
          <a:p>
            <a:pPr fontAlgn="base">
              <a:lnSpc>
                <a:spcPct val="15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W przypadku wystąpienia sytuacji niebezpiecznej, </a:t>
            </a:r>
            <a:r>
              <a:rPr lang="pl-PL" sz="2000" dirty="0">
                <a:solidFill>
                  <a:schemeClr val="accent2"/>
                </a:solidFill>
                <a:latin typeface="Century Gothic" panose="020B0502020202020204" pitchFamily="34" charset="0"/>
              </a:rPr>
              <a:t>sygnalista ma obowiązek wstrzymać prace transportowe </a:t>
            </a:r>
            <a:r>
              <a:rPr lang="pl-PL" sz="2000" dirty="0">
                <a:latin typeface="Century Gothic" panose="020B0502020202020204" pitchFamily="34" charset="0"/>
              </a:rPr>
              <a:t>i ostrzec przed zagrożeniem innych uczestników procesu budowlanego    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513" y="2150473"/>
            <a:ext cx="4735301" cy="3350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2454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16904FE-66D8-41AE-80C1-B53C4E5CF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70523"/>
          <a:stretch/>
        </p:blipFill>
        <p:spPr>
          <a:xfrm>
            <a:off x="889838" y="2083802"/>
            <a:ext cx="2858330" cy="3417018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F5A2719E-5F1D-4386-88BF-C41EB98A54EC}"/>
              </a:ext>
            </a:extLst>
          </p:cNvPr>
          <p:cNvSpPr/>
          <p:nvPr/>
        </p:nvSpPr>
        <p:spPr>
          <a:xfrm>
            <a:off x="0" y="6809224"/>
            <a:ext cx="12192000" cy="55126"/>
          </a:xfrm>
          <a:prstGeom prst="rect">
            <a:avLst/>
          </a:prstGeom>
          <a:solidFill>
            <a:srgbClr val="F49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A78D744-D49D-4AAA-BC6A-5D8C4021F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9" y="165976"/>
            <a:ext cx="2169459" cy="1013783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4457249-EE72-486B-A5D0-79EF057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7FBD-9038-4097-AA63-25FA4D42DDD2}" type="slidenum">
              <a:rPr lang="en-GB" smtClean="0"/>
              <a:t>18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4AC629F-96FC-4140-84B1-2C79102903AB}"/>
              </a:ext>
            </a:extLst>
          </p:cNvPr>
          <p:cNvSpPr txBox="1"/>
          <p:nvPr/>
        </p:nvSpPr>
        <p:spPr>
          <a:xfrm>
            <a:off x="9125164" y="126714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latin typeface="Century Gothic"/>
              </a:rPr>
              <a:t>Prezentacja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2871FE8-67AA-42F7-A145-1B7B96D29FE1}"/>
              </a:ext>
            </a:extLst>
          </p:cNvPr>
          <p:cNvSpPr txBox="1"/>
          <p:nvPr/>
        </p:nvSpPr>
        <p:spPr>
          <a:xfrm>
            <a:off x="2386149" y="650778"/>
            <a:ext cx="95533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Organizacja prac i wyposażenie oraz obowiązki sygnalisty i hakowego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D616A30-E53A-4571-A4E5-33A68CF48EDB}"/>
              </a:ext>
            </a:extLst>
          </p:cNvPr>
          <p:cNvSpPr txBox="1"/>
          <p:nvPr/>
        </p:nvSpPr>
        <p:spPr>
          <a:xfrm>
            <a:off x="416367" y="1818808"/>
            <a:ext cx="6224450" cy="32654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l-PL" sz="2000" b="1" dirty="0">
                <a:latin typeface="Century Gothic" panose="020B0502020202020204" pitchFamily="34" charset="0"/>
              </a:rPr>
              <a:t>Zawieszenie ładunku w zależności </a:t>
            </a: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od położenia jego środka ciężkości</a:t>
            </a:r>
          </a:p>
          <a:p>
            <a:pPr fontAlgn="base">
              <a:lnSpc>
                <a:spcPct val="15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Każdy ładunek niezależnie od sposobu zawieszenia na haku dźwignicy przyjmie taką pozycję, w której </a:t>
            </a: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środek ciężkości będzie znajdował się na linii pionowej przechodzącej przez hak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6D5D0B49-4CEC-4B47-8233-F2A6308CDC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7417" y="2043139"/>
            <a:ext cx="4890946" cy="34576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0665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16904FE-66D8-41AE-80C1-B53C4E5CF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70523"/>
          <a:stretch/>
        </p:blipFill>
        <p:spPr>
          <a:xfrm>
            <a:off x="889838" y="2083802"/>
            <a:ext cx="2858330" cy="3417018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F5A2719E-5F1D-4386-88BF-C41EB98A54EC}"/>
              </a:ext>
            </a:extLst>
          </p:cNvPr>
          <p:cNvSpPr/>
          <p:nvPr/>
        </p:nvSpPr>
        <p:spPr>
          <a:xfrm>
            <a:off x="0" y="6809224"/>
            <a:ext cx="12192000" cy="55126"/>
          </a:xfrm>
          <a:prstGeom prst="rect">
            <a:avLst/>
          </a:prstGeom>
          <a:solidFill>
            <a:srgbClr val="F49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A78D744-D49D-4AAA-BC6A-5D8C4021F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9" y="165976"/>
            <a:ext cx="2169459" cy="1013783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4457249-EE72-486B-A5D0-79EF057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7FBD-9038-4097-AA63-25FA4D42DDD2}" type="slidenum">
              <a:rPr lang="en-GB" smtClean="0"/>
              <a:t>19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4AC629F-96FC-4140-84B1-2C79102903AB}"/>
              </a:ext>
            </a:extLst>
          </p:cNvPr>
          <p:cNvSpPr txBox="1"/>
          <p:nvPr/>
        </p:nvSpPr>
        <p:spPr>
          <a:xfrm>
            <a:off x="9125164" y="126714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latin typeface="Century Gothic"/>
              </a:rPr>
              <a:t>Prezentacja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2871FE8-67AA-42F7-A145-1B7B96D29FE1}"/>
              </a:ext>
            </a:extLst>
          </p:cNvPr>
          <p:cNvSpPr txBox="1"/>
          <p:nvPr/>
        </p:nvSpPr>
        <p:spPr>
          <a:xfrm>
            <a:off x="2386149" y="650778"/>
            <a:ext cx="95533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Organizacja prac i wyposażenie oraz obowiązki sygnalisty i hakowego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D616A30-E53A-4571-A4E5-33A68CF48EDB}"/>
              </a:ext>
            </a:extLst>
          </p:cNvPr>
          <p:cNvSpPr txBox="1"/>
          <p:nvPr/>
        </p:nvSpPr>
        <p:spPr>
          <a:xfrm>
            <a:off x="557057" y="1738319"/>
            <a:ext cx="9163245" cy="4944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l-PL" sz="2000" b="1" dirty="0">
                <a:latin typeface="Century Gothic" panose="020B0502020202020204" pitchFamily="34" charset="0"/>
              </a:rPr>
              <a:t>Zawieszenie ładunku w zależności </a:t>
            </a: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od położenia jego środka ciężkości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49E1E65-5CA2-4535-AE87-4EEEF9C765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8371" y="3106164"/>
            <a:ext cx="5825117" cy="2507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EC7963F-4876-477A-853C-591EDE006F1D}"/>
              </a:ext>
            </a:extLst>
          </p:cNvPr>
          <p:cNvSpPr txBox="1"/>
          <p:nvPr/>
        </p:nvSpPr>
        <p:spPr>
          <a:xfrm>
            <a:off x="3079017" y="2464507"/>
            <a:ext cx="1680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>
                <a:latin typeface="Century Gothic" panose="020B0502020202020204" pitchFamily="34" charset="0"/>
              </a:rPr>
              <a:t>środek ciężkości</a:t>
            </a:r>
          </a:p>
          <a:p>
            <a:pPr algn="just"/>
            <a:r>
              <a:rPr lang="pl-PL" sz="1400" b="1" dirty="0">
                <a:latin typeface="Century Gothic" panose="020B0502020202020204" pitchFamily="34" charset="0"/>
              </a:rPr>
              <a:t>poniżej </a:t>
            </a:r>
            <a:r>
              <a:rPr lang="pl-PL" sz="1400" b="1" dirty="0" err="1">
                <a:latin typeface="Century Gothic" panose="020B0502020202020204" pitchFamily="34" charset="0"/>
              </a:rPr>
              <a:t>lini</a:t>
            </a:r>
            <a:r>
              <a:rPr lang="pl-PL" sz="1400" b="1" dirty="0">
                <a:latin typeface="Century Gothic" panose="020B0502020202020204" pitchFamily="34" charset="0"/>
              </a:rPr>
              <a:t> x-x</a:t>
            </a:r>
            <a:endParaRPr lang="pl-PL" sz="1400" dirty="0">
              <a:latin typeface="Century Gothic" panose="020B050202020202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0E961A9-DC17-499B-BB19-EB8821683B6D}"/>
              </a:ext>
            </a:extLst>
          </p:cNvPr>
          <p:cNvSpPr txBox="1"/>
          <p:nvPr/>
        </p:nvSpPr>
        <p:spPr>
          <a:xfrm>
            <a:off x="5307964" y="2464507"/>
            <a:ext cx="1576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l-PL" sz="1400" dirty="0">
                <a:latin typeface="Century Gothic" panose="020B0502020202020204" pitchFamily="34" charset="0"/>
              </a:rPr>
              <a:t>środek ciężkości</a:t>
            </a:r>
          </a:p>
          <a:p>
            <a:pPr algn="just"/>
            <a:r>
              <a:rPr lang="pl-PL" sz="1400" b="1" dirty="0">
                <a:latin typeface="Century Gothic" panose="020B0502020202020204" pitchFamily="34" charset="0"/>
              </a:rPr>
              <a:t>równo w </a:t>
            </a:r>
            <a:r>
              <a:rPr lang="pl-PL" sz="1400" b="1" dirty="0" err="1">
                <a:latin typeface="Century Gothic" panose="020B0502020202020204" pitchFamily="34" charset="0"/>
              </a:rPr>
              <a:t>lini</a:t>
            </a:r>
            <a:r>
              <a:rPr lang="pl-PL" sz="1400" b="1" dirty="0">
                <a:latin typeface="Century Gothic" panose="020B0502020202020204" pitchFamily="34" charset="0"/>
              </a:rPr>
              <a:t> x-x</a:t>
            </a:r>
            <a:endParaRPr lang="pl-PL" sz="1400" dirty="0">
              <a:latin typeface="Century Gothic" panose="020B050202020202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78E7DEE-DC45-425C-B7CD-2C46619772ED}"/>
              </a:ext>
            </a:extLst>
          </p:cNvPr>
          <p:cNvSpPr txBox="1"/>
          <p:nvPr/>
        </p:nvSpPr>
        <p:spPr>
          <a:xfrm>
            <a:off x="7748843" y="2464507"/>
            <a:ext cx="1576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l-PL" sz="1400" dirty="0">
                <a:latin typeface="Century Gothic" panose="020B0502020202020204" pitchFamily="34" charset="0"/>
              </a:rPr>
              <a:t>środek ciężkości</a:t>
            </a:r>
          </a:p>
          <a:p>
            <a:pPr algn="just"/>
            <a:r>
              <a:rPr lang="pl-PL" sz="1400" b="1" dirty="0">
                <a:latin typeface="Century Gothic" panose="020B0502020202020204" pitchFamily="34" charset="0"/>
              </a:rPr>
              <a:t>powyżej </a:t>
            </a:r>
            <a:r>
              <a:rPr lang="pl-PL" sz="1400" b="1" dirty="0" err="1">
                <a:latin typeface="Century Gothic" panose="020B0502020202020204" pitchFamily="34" charset="0"/>
              </a:rPr>
              <a:t>lini</a:t>
            </a:r>
            <a:r>
              <a:rPr lang="pl-PL" sz="1400" b="1" dirty="0">
                <a:latin typeface="Century Gothic" panose="020B0502020202020204" pitchFamily="34" charset="0"/>
              </a:rPr>
              <a:t> x-x</a:t>
            </a:r>
            <a:endParaRPr lang="pl-PL" sz="1400" dirty="0">
              <a:latin typeface="Century Gothic" panose="020B0502020202020204" pitchFamily="34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56250063-0659-499F-9A28-E24F1BF130ED}"/>
              </a:ext>
            </a:extLst>
          </p:cNvPr>
          <p:cNvSpPr txBox="1"/>
          <p:nvPr/>
        </p:nvSpPr>
        <p:spPr>
          <a:xfrm>
            <a:off x="3053410" y="5730754"/>
            <a:ext cx="1558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>
                <a:latin typeface="Century Gothic" panose="020B0502020202020204" pitchFamily="34" charset="0"/>
              </a:rPr>
              <a:t>zawieszenie jest</a:t>
            </a:r>
          </a:p>
          <a:p>
            <a:pPr algn="just"/>
            <a:r>
              <a:rPr lang="pl-PL" sz="1400" dirty="0">
                <a:latin typeface="Century Gothic" panose="020B0502020202020204" pitchFamily="34" charset="0"/>
              </a:rPr>
              <a:t>stabilne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2DD5B03-4A2E-438E-A8CB-84EE924216D7}"/>
              </a:ext>
            </a:extLst>
          </p:cNvPr>
          <p:cNvSpPr txBox="1"/>
          <p:nvPr/>
        </p:nvSpPr>
        <p:spPr>
          <a:xfrm>
            <a:off x="5149211" y="5639673"/>
            <a:ext cx="20621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>
                <a:latin typeface="Century Gothic" panose="020B0502020202020204" pitchFamily="34" charset="0"/>
              </a:rPr>
              <a:t>możliwość obrócenia się ładunku pod wpływem niewielkiej siły czy momentu</a:t>
            </a:r>
          </a:p>
          <a:p>
            <a:pPr algn="just"/>
            <a:r>
              <a:rPr lang="pl-PL" sz="1400" dirty="0">
                <a:latin typeface="Century Gothic" panose="020B0502020202020204" pitchFamily="34" charset="0"/>
              </a:rPr>
              <a:t>obrotowego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0053685A-490D-4FE2-ADC7-5CC646C9B597}"/>
              </a:ext>
            </a:extLst>
          </p:cNvPr>
          <p:cNvSpPr txBox="1"/>
          <p:nvPr/>
        </p:nvSpPr>
        <p:spPr>
          <a:xfrm>
            <a:off x="7748843" y="5676240"/>
            <a:ext cx="1629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>
                <a:latin typeface="Century Gothic" panose="020B0502020202020204" pitchFamily="34" charset="0"/>
              </a:rPr>
              <a:t>duże zagrożenie dla stabilności ładunku</a:t>
            </a:r>
          </a:p>
        </p:txBody>
      </p:sp>
    </p:spTree>
    <p:extLst>
      <p:ext uri="{BB962C8B-B14F-4D97-AF65-F5344CB8AC3E}">
        <p14:creationId xmlns:p14="http://schemas.microsoft.com/office/powerpoint/2010/main" val="1466688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16904FE-66D8-41AE-80C1-B53C4E5CF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70523"/>
          <a:stretch/>
        </p:blipFill>
        <p:spPr>
          <a:xfrm>
            <a:off x="889838" y="2083802"/>
            <a:ext cx="2858330" cy="3417018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F5A2719E-5F1D-4386-88BF-C41EB98A54EC}"/>
              </a:ext>
            </a:extLst>
          </p:cNvPr>
          <p:cNvSpPr/>
          <p:nvPr/>
        </p:nvSpPr>
        <p:spPr>
          <a:xfrm>
            <a:off x="0" y="6809224"/>
            <a:ext cx="12192000" cy="55126"/>
          </a:xfrm>
          <a:prstGeom prst="rect">
            <a:avLst/>
          </a:prstGeom>
          <a:solidFill>
            <a:srgbClr val="F49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A78D744-D49D-4AAA-BC6A-5D8C4021F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9" y="165976"/>
            <a:ext cx="2169459" cy="1013783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4457249-EE72-486B-A5D0-79EF057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7FBD-9038-4097-AA63-25FA4D42DDD2}" type="slidenum">
              <a:rPr lang="en-GB" smtClean="0"/>
              <a:t>2</a:t>
            </a:fld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4AC629F-96FC-4140-84B1-2C79102903AB}"/>
              </a:ext>
            </a:extLst>
          </p:cNvPr>
          <p:cNvSpPr txBox="1"/>
          <p:nvPr/>
        </p:nvSpPr>
        <p:spPr>
          <a:xfrm>
            <a:off x="9125164" y="126714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latin typeface="Century Gothic"/>
              </a:rPr>
              <a:t>Prezentacja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2871FE8-67AA-42F7-A145-1B7B96D29FE1}"/>
              </a:ext>
            </a:extLst>
          </p:cNvPr>
          <p:cNvSpPr txBox="1"/>
          <p:nvPr/>
        </p:nvSpPr>
        <p:spPr>
          <a:xfrm>
            <a:off x="3648364" y="650778"/>
            <a:ext cx="76181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Regulacje prawne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D616A30-E53A-4571-A4E5-33A68CF48EDB}"/>
              </a:ext>
            </a:extLst>
          </p:cNvPr>
          <p:cNvSpPr txBox="1"/>
          <p:nvPr/>
        </p:nvSpPr>
        <p:spPr>
          <a:xfrm>
            <a:off x="473416" y="1816555"/>
            <a:ext cx="9891861" cy="28037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l-PL" sz="2000" b="1" dirty="0">
                <a:latin typeface="Century Gothic" panose="020B0502020202020204" pitchFamily="34" charset="0"/>
              </a:rPr>
              <a:t>Przepisy prawne obowiązujące hakowego i sygnalistę</a:t>
            </a:r>
          </a:p>
          <a:p>
            <a:pPr fontAlgn="base">
              <a:lnSpc>
                <a:spcPct val="150000"/>
              </a:lnSpc>
            </a:pPr>
            <a:endParaRPr lang="pl-PL" sz="2000" dirty="0">
              <a:latin typeface="Century Gothic" panose="020B0502020202020204" pitchFamily="34" charset="0"/>
            </a:endParaRPr>
          </a:p>
          <a:p>
            <a:pPr algn="ctr" fontAlgn="base">
              <a:lnSpc>
                <a:spcPct val="15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Rozporządzenie Ministra Przedsiębiorczości i Technologii z dnia 22 października 2018 r. w sprawie bezpieczeństwa i higieny pracy przy obsłudze żurawi wieżowych i </a:t>
            </a:r>
            <a:r>
              <a:rPr lang="pl-PL" sz="2000" dirty="0" err="1">
                <a:latin typeface="Century Gothic" panose="020B0502020202020204" pitchFamily="34" charset="0"/>
              </a:rPr>
              <a:t>szybkomontujących</a:t>
            </a:r>
            <a:endParaRPr lang="pl-PL" sz="2000" dirty="0">
              <a:latin typeface="Century Gothic" panose="020B0502020202020204" pitchFamily="34" charset="0"/>
            </a:endParaRPr>
          </a:p>
          <a:p>
            <a:pPr fontAlgn="base">
              <a:lnSpc>
                <a:spcPct val="150000"/>
              </a:lnSpc>
            </a:pPr>
            <a:endParaRPr lang="pl-PL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751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16904FE-66D8-41AE-80C1-B53C4E5CF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70523"/>
          <a:stretch/>
        </p:blipFill>
        <p:spPr>
          <a:xfrm>
            <a:off x="424434" y="3903946"/>
            <a:ext cx="6727480" cy="3417018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F5A2719E-5F1D-4386-88BF-C41EB98A54EC}"/>
              </a:ext>
            </a:extLst>
          </p:cNvPr>
          <p:cNvSpPr/>
          <p:nvPr/>
        </p:nvSpPr>
        <p:spPr>
          <a:xfrm>
            <a:off x="0" y="6809224"/>
            <a:ext cx="12192000" cy="55126"/>
          </a:xfrm>
          <a:prstGeom prst="rect">
            <a:avLst/>
          </a:prstGeom>
          <a:solidFill>
            <a:srgbClr val="F49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A78D744-D49D-4AAA-BC6A-5D8C4021F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9" y="165976"/>
            <a:ext cx="2169459" cy="1013783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4457249-EE72-486B-A5D0-79EF057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7FBD-9038-4097-AA63-25FA4D42DDD2}" type="slidenum">
              <a:rPr lang="en-GB" smtClean="0"/>
              <a:t>20</a:t>
            </a:fld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4AC629F-96FC-4140-84B1-2C79102903AB}"/>
              </a:ext>
            </a:extLst>
          </p:cNvPr>
          <p:cNvSpPr txBox="1"/>
          <p:nvPr/>
        </p:nvSpPr>
        <p:spPr>
          <a:xfrm>
            <a:off x="9125164" y="126714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latin typeface="Century Gothic"/>
              </a:rPr>
              <a:t>Prezentacja</a:t>
            </a:r>
            <a:endParaRPr lang="pl-PL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D616A30-E53A-4571-A4E5-33A68CF48EDB}"/>
              </a:ext>
            </a:extLst>
          </p:cNvPr>
          <p:cNvSpPr txBox="1"/>
          <p:nvPr/>
        </p:nvSpPr>
        <p:spPr>
          <a:xfrm>
            <a:off x="424433" y="1611714"/>
            <a:ext cx="7011132" cy="32644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l-PL" sz="2000" b="1" dirty="0">
                <a:latin typeface="Century Gothic" panose="020B0502020202020204" pitchFamily="34" charset="0"/>
              </a:rPr>
              <a:t>Transport ładunku – </a:t>
            </a: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określanie środka ciężkości</a:t>
            </a:r>
          </a:p>
          <a:p>
            <a:pPr fontAlgn="base">
              <a:lnSpc>
                <a:spcPct val="150000"/>
              </a:lnSpc>
            </a:pP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Korekta pozycji ładunku:</a:t>
            </a:r>
          </a:p>
          <a:p>
            <a:pPr fontAlgn="base">
              <a:lnSpc>
                <a:spcPct val="15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W przypadku braku możliwości ustalenia środka ciężkości ładunku (ze względu na jego strukturę) wykorzystuje się pomocnicze rozwiązania techniczne (np. haki skracające, odciągi łańcuchowe).</a:t>
            </a:r>
          </a:p>
          <a:p>
            <a:pPr fontAlgn="base">
              <a:lnSpc>
                <a:spcPct val="150000"/>
              </a:lnSpc>
            </a:pPr>
            <a:endParaRPr lang="pl-PL" sz="2000" b="1" dirty="0">
              <a:latin typeface="Century Gothic" panose="020B050202020202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2871FE8-67AA-42F7-A145-1B7B96D29FE1}"/>
              </a:ext>
            </a:extLst>
          </p:cNvPr>
          <p:cNvSpPr txBox="1"/>
          <p:nvPr/>
        </p:nvSpPr>
        <p:spPr>
          <a:xfrm>
            <a:off x="2386149" y="650778"/>
            <a:ext cx="95533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Organizacja prac i wyposażenie oraz obowiązki sygnalisty i hakowego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5ECD5D54-B82F-4532-BFE0-B364CECF05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405" y="2307072"/>
            <a:ext cx="3691195" cy="31937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BBB0F413-7074-4B00-90E6-4E4EC2181355}"/>
              </a:ext>
            </a:extLst>
          </p:cNvPr>
          <p:cNvSpPr/>
          <p:nvPr/>
        </p:nvSpPr>
        <p:spPr>
          <a:xfrm>
            <a:off x="429058" y="4945925"/>
            <a:ext cx="6722856" cy="141782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W każdym przypadku, bez względu na zastosowane rozwiązania techniczne, </a:t>
            </a:r>
            <a:r>
              <a:rPr lang="pl-PL" sz="2000" b="1" dirty="0">
                <a:latin typeface="Century Gothic" panose="020B0502020202020204" pitchFamily="34" charset="0"/>
              </a:rPr>
              <a:t>należy zawsze przeprowadzić próbne podniesienie ładunku</a:t>
            </a:r>
          </a:p>
        </p:txBody>
      </p:sp>
    </p:spTree>
    <p:extLst>
      <p:ext uri="{BB962C8B-B14F-4D97-AF65-F5344CB8AC3E}">
        <p14:creationId xmlns:p14="http://schemas.microsoft.com/office/powerpoint/2010/main" val="1449993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16904FE-66D8-41AE-80C1-B53C4E5CF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70523"/>
          <a:stretch/>
        </p:blipFill>
        <p:spPr>
          <a:xfrm>
            <a:off x="889838" y="2083802"/>
            <a:ext cx="2858330" cy="3417018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F5A2719E-5F1D-4386-88BF-C41EB98A54EC}"/>
              </a:ext>
            </a:extLst>
          </p:cNvPr>
          <p:cNvSpPr/>
          <p:nvPr/>
        </p:nvSpPr>
        <p:spPr>
          <a:xfrm>
            <a:off x="0" y="6809224"/>
            <a:ext cx="12192000" cy="55126"/>
          </a:xfrm>
          <a:prstGeom prst="rect">
            <a:avLst/>
          </a:prstGeom>
          <a:solidFill>
            <a:srgbClr val="F49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A78D744-D49D-4AAA-BC6A-5D8C4021F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9" y="165976"/>
            <a:ext cx="2169459" cy="1013783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4457249-EE72-486B-A5D0-79EF057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7FBD-9038-4097-AA63-25FA4D42DDD2}" type="slidenum">
              <a:rPr lang="en-GB" smtClean="0"/>
              <a:t>21</a:t>
            </a:fld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4AC629F-96FC-4140-84B1-2C79102903AB}"/>
              </a:ext>
            </a:extLst>
          </p:cNvPr>
          <p:cNvSpPr txBox="1"/>
          <p:nvPr/>
        </p:nvSpPr>
        <p:spPr>
          <a:xfrm>
            <a:off x="9125164" y="126714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latin typeface="Century Gothic"/>
              </a:rPr>
              <a:t>Prezentacja</a:t>
            </a:r>
            <a:endParaRPr lang="pl-PL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D616A30-E53A-4571-A4E5-33A68CF48EDB}"/>
              </a:ext>
            </a:extLst>
          </p:cNvPr>
          <p:cNvSpPr txBox="1"/>
          <p:nvPr/>
        </p:nvSpPr>
        <p:spPr>
          <a:xfrm>
            <a:off x="424433" y="1611714"/>
            <a:ext cx="7011132" cy="46504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l-PL" sz="2000" b="1" dirty="0">
                <a:latin typeface="Century Gothic" panose="020B0502020202020204" pitchFamily="34" charset="0"/>
              </a:rPr>
              <a:t>Transport ładunku – </a:t>
            </a: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określanie środka ciężkości</a:t>
            </a:r>
          </a:p>
          <a:p>
            <a:pPr fontAlgn="base">
              <a:lnSpc>
                <a:spcPct val="150000"/>
              </a:lnSpc>
            </a:pP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Korekta pozycji ładunku: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Zmiana punktów czy miejsc mocowania ładunku 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Zamiana na </a:t>
            </a:r>
            <a:r>
              <a:rPr lang="pl-PL" sz="2000" dirty="0" err="1">
                <a:latin typeface="Century Gothic" panose="020B0502020202020204" pitchFamily="34" charset="0"/>
              </a:rPr>
              <a:t>zawiesie</a:t>
            </a:r>
            <a:r>
              <a:rPr lang="pl-PL" sz="2000" dirty="0">
                <a:latin typeface="Century Gothic" panose="020B0502020202020204" pitchFamily="34" charset="0"/>
              </a:rPr>
              <a:t> o dłuższych cięgnach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Zmiana usytuowania ładunku na platformie ładunkowej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Zastosowanie trawersy z regulowanymi punktami podwieszenia cięgien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Użycie </a:t>
            </a:r>
            <a:r>
              <a:rPr lang="pl-PL" sz="2000" dirty="0" err="1">
                <a:latin typeface="Century Gothic" panose="020B0502020202020204" pitchFamily="34" charset="0"/>
              </a:rPr>
              <a:t>zawiesia</a:t>
            </a:r>
            <a:r>
              <a:rPr lang="pl-PL" sz="2000" dirty="0">
                <a:latin typeface="Century Gothic" panose="020B0502020202020204" pitchFamily="34" charset="0"/>
              </a:rPr>
              <a:t> złożonego z dwóch zawiesi jednocięgnowych o różnej długości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2871FE8-67AA-42F7-A145-1B7B96D29FE1}"/>
              </a:ext>
            </a:extLst>
          </p:cNvPr>
          <p:cNvSpPr txBox="1"/>
          <p:nvPr/>
        </p:nvSpPr>
        <p:spPr>
          <a:xfrm>
            <a:off x="2386149" y="650778"/>
            <a:ext cx="95533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Organizacja prac i wyposażenie oraz obowiązki sygnalisty i hakowego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7DAC3578-FA1B-420F-A286-4628E56011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948" y="2665388"/>
            <a:ext cx="3953631" cy="2177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7663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16904FE-66D8-41AE-80C1-B53C4E5CF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70523"/>
          <a:stretch/>
        </p:blipFill>
        <p:spPr>
          <a:xfrm>
            <a:off x="889838" y="2083802"/>
            <a:ext cx="2858330" cy="3417018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F5A2719E-5F1D-4386-88BF-C41EB98A54EC}"/>
              </a:ext>
            </a:extLst>
          </p:cNvPr>
          <p:cNvSpPr/>
          <p:nvPr/>
        </p:nvSpPr>
        <p:spPr>
          <a:xfrm>
            <a:off x="0" y="6809224"/>
            <a:ext cx="12192000" cy="55126"/>
          </a:xfrm>
          <a:prstGeom prst="rect">
            <a:avLst/>
          </a:prstGeom>
          <a:solidFill>
            <a:srgbClr val="F49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A78D744-D49D-4AAA-BC6A-5D8C4021F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9" y="165976"/>
            <a:ext cx="2169459" cy="1013783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4457249-EE72-486B-A5D0-79EF057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7FBD-9038-4097-AA63-25FA4D42DDD2}" type="slidenum">
              <a:rPr lang="en-GB" smtClean="0"/>
              <a:t>22</a:t>
            </a:fld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4AC629F-96FC-4140-84B1-2C79102903AB}"/>
              </a:ext>
            </a:extLst>
          </p:cNvPr>
          <p:cNvSpPr txBox="1"/>
          <p:nvPr/>
        </p:nvSpPr>
        <p:spPr>
          <a:xfrm>
            <a:off x="9125164" y="126714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latin typeface="Century Gothic"/>
              </a:rPr>
              <a:t>Prezentacja</a:t>
            </a:r>
            <a:endParaRPr lang="pl-PL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D616A30-E53A-4571-A4E5-33A68CF48EDB}"/>
              </a:ext>
            </a:extLst>
          </p:cNvPr>
          <p:cNvSpPr txBox="1"/>
          <p:nvPr/>
        </p:nvSpPr>
        <p:spPr>
          <a:xfrm>
            <a:off x="148046" y="1611714"/>
            <a:ext cx="8702039" cy="4952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l-PL" sz="2000" b="1" dirty="0">
                <a:latin typeface="Century Gothic" panose="020B0502020202020204" pitchFamily="34" charset="0"/>
              </a:rPr>
              <a:t>Transport ładunku - </a:t>
            </a: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prawidłowe sposoby podpinania ładunków  </a:t>
            </a:r>
            <a:endParaRPr lang="pl-PL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D39BB55-467F-4C72-9454-4EA251EB15E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679" y="2516102"/>
            <a:ext cx="4719078" cy="3417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2F8D9725-8C36-4B43-8F92-E04B60ACFA7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06" y="2516103"/>
            <a:ext cx="4419840" cy="3417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2871FE8-67AA-42F7-A145-1B7B96D29FE1}"/>
              </a:ext>
            </a:extLst>
          </p:cNvPr>
          <p:cNvSpPr txBox="1"/>
          <p:nvPr/>
        </p:nvSpPr>
        <p:spPr>
          <a:xfrm>
            <a:off x="2492187" y="650778"/>
            <a:ext cx="93761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Organizacja prac i wyposażenie oraz obowiązki sygnalisty i hakowego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B8D4D95B-0C90-4BB4-9256-71E9815887D4}"/>
              </a:ext>
            </a:extLst>
          </p:cNvPr>
          <p:cNvSpPr/>
          <p:nvPr/>
        </p:nvSpPr>
        <p:spPr>
          <a:xfrm>
            <a:off x="4298929" y="6022454"/>
            <a:ext cx="3146899" cy="49526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l-PL" sz="2000" b="1" dirty="0">
                <a:latin typeface="Century Gothic" panose="020B0502020202020204" pitchFamily="34" charset="0"/>
              </a:rPr>
              <a:t>Wytyczne w skoroszycie</a:t>
            </a:r>
          </a:p>
        </p:txBody>
      </p:sp>
    </p:spTree>
    <p:extLst>
      <p:ext uri="{BB962C8B-B14F-4D97-AF65-F5344CB8AC3E}">
        <p14:creationId xmlns:p14="http://schemas.microsoft.com/office/powerpoint/2010/main" val="1235144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16904FE-66D8-41AE-80C1-B53C4E5CF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70523"/>
          <a:stretch/>
        </p:blipFill>
        <p:spPr>
          <a:xfrm>
            <a:off x="889838" y="2083802"/>
            <a:ext cx="2858330" cy="3417018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F5A2719E-5F1D-4386-88BF-C41EB98A54EC}"/>
              </a:ext>
            </a:extLst>
          </p:cNvPr>
          <p:cNvSpPr/>
          <p:nvPr/>
        </p:nvSpPr>
        <p:spPr>
          <a:xfrm>
            <a:off x="0" y="6809224"/>
            <a:ext cx="12192000" cy="55126"/>
          </a:xfrm>
          <a:prstGeom prst="rect">
            <a:avLst/>
          </a:prstGeom>
          <a:solidFill>
            <a:srgbClr val="F49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A78D744-D49D-4AAA-BC6A-5D8C4021F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9" y="165976"/>
            <a:ext cx="2169459" cy="1013783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4457249-EE72-486B-A5D0-79EF057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7FBD-9038-4097-AA63-25FA4D42DDD2}" type="slidenum">
              <a:rPr lang="en-GB" smtClean="0"/>
              <a:t>23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4AC629F-96FC-4140-84B1-2C79102903AB}"/>
              </a:ext>
            </a:extLst>
          </p:cNvPr>
          <p:cNvSpPr txBox="1"/>
          <p:nvPr/>
        </p:nvSpPr>
        <p:spPr>
          <a:xfrm>
            <a:off x="9125164" y="126714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latin typeface="Century Gothic"/>
              </a:rPr>
              <a:t>Prezentacja</a:t>
            </a:r>
            <a:endParaRPr lang="pl-PL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D616A30-E53A-4571-A4E5-33A68CF48EDB}"/>
              </a:ext>
            </a:extLst>
          </p:cNvPr>
          <p:cNvSpPr txBox="1"/>
          <p:nvPr/>
        </p:nvSpPr>
        <p:spPr>
          <a:xfrm>
            <a:off x="148047" y="1611714"/>
            <a:ext cx="6595653" cy="46504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l-PL" sz="2000" b="1" dirty="0">
                <a:latin typeface="Century Gothic" panose="020B0502020202020204" pitchFamily="34" charset="0"/>
              </a:rPr>
              <a:t>Transport ładunku - </a:t>
            </a: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czynności zabronione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Wykonywanie operacji bez znajomości Instrukcji bezpieczeństwa prac transportowych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Niestosowanie urządzeń komunikacyjnych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Stosowanie uszkodzonych, nieatestowanych lub nieprawidłowo dobranych zawiesi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Nieprawidłowe podpięcie ładunku / wydanie komendy do podniesienia nieprawidłowo podpiętego ładunku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Inne nieprawidłowości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2253304"/>
            <a:ext cx="4882689" cy="3454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2871FE8-67AA-42F7-A145-1B7B96D29FE1}"/>
              </a:ext>
            </a:extLst>
          </p:cNvPr>
          <p:cNvSpPr txBox="1"/>
          <p:nvPr/>
        </p:nvSpPr>
        <p:spPr>
          <a:xfrm>
            <a:off x="2386149" y="650778"/>
            <a:ext cx="95533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Organizacja prac i wyposażenie oraz obowiązki sygnalisty i hakowego</a:t>
            </a:r>
          </a:p>
        </p:txBody>
      </p:sp>
    </p:spTree>
    <p:extLst>
      <p:ext uri="{BB962C8B-B14F-4D97-AF65-F5344CB8AC3E}">
        <p14:creationId xmlns:p14="http://schemas.microsoft.com/office/powerpoint/2010/main" val="2812645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16904FE-66D8-41AE-80C1-B53C4E5CF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70523"/>
          <a:stretch/>
        </p:blipFill>
        <p:spPr>
          <a:xfrm>
            <a:off x="889838" y="2083802"/>
            <a:ext cx="2858330" cy="3417018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F5A2719E-5F1D-4386-88BF-C41EB98A54EC}"/>
              </a:ext>
            </a:extLst>
          </p:cNvPr>
          <p:cNvSpPr/>
          <p:nvPr/>
        </p:nvSpPr>
        <p:spPr>
          <a:xfrm>
            <a:off x="0" y="6809224"/>
            <a:ext cx="12192000" cy="55126"/>
          </a:xfrm>
          <a:prstGeom prst="rect">
            <a:avLst/>
          </a:prstGeom>
          <a:solidFill>
            <a:srgbClr val="F49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A78D744-D49D-4AAA-BC6A-5D8C4021F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9" y="165976"/>
            <a:ext cx="2169459" cy="1013783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4457249-EE72-486B-A5D0-79EF057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7FBD-9038-4097-AA63-25FA4D42DDD2}" type="slidenum">
              <a:rPr lang="en-GB" smtClean="0"/>
              <a:t>24</a:t>
            </a:fld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4AC629F-96FC-4140-84B1-2C79102903AB}"/>
              </a:ext>
            </a:extLst>
          </p:cNvPr>
          <p:cNvSpPr txBox="1"/>
          <p:nvPr/>
        </p:nvSpPr>
        <p:spPr>
          <a:xfrm>
            <a:off x="9125164" y="126714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latin typeface="Century Gothic"/>
              </a:rPr>
              <a:t>Prezentacja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2871FE8-67AA-42F7-A145-1B7B96D29FE1}"/>
              </a:ext>
            </a:extLst>
          </p:cNvPr>
          <p:cNvSpPr txBox="1"/>
          <p:nvPr/>
        </p:nvSpPr>
        <p:spPr>
          <a:xfrm>
            <a:off x="4250191" y="403713"/>
            <a:ext cx="76181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Praca w kolizji i wpływ wiatru na bezpieczeństwo prac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D616A30-E53A-4571-A4E5-33A68CF48EDB}"/>
              </a:ext>
            </a:extLst>
          </p:cNvPr>
          <p:cNvSpPr txBox="1"/>
          <p:nvPr/>
        </p:nvSpPr>
        <p:spPr>
          <a:xfrm>
            <a:off x="219134" y="1235244"/>
            <a:ext cx="7047080" cy="54931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l-PL" sz="2000" b="1" dirty="0">
                <a:latin typeface="Century Gothic" panose="020B0502020202020204" pitchFamily="34" charset="0"/>
              </a:rPr>
              <a:t>Wpływ </a:t>
            </a: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warunków atmosferycznych </a:t>
            </a:r>
            <a:r>
              <a:rPr lang="pl-PL" sz="2000" b="1" dirty="0">
                <a:latin typeface="Century Gothic" panose="020B0502020202020204" pitchFamily="34" charset="0"/>
              </a:rPr>
              <a:t>na bezpieczeństwo operacji transportu pionowego</a:t>
            </a:r>
            <a:endParaRPr lang="pl-PL" sz="2000" dirty="0">
              <a:latin typeface="Century Gothic" panose="020B0502020202020204" pitchFamily="34" charset="0"/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Ładunki wielkowymiarowe - zakaz transportu przy wietrze w porywach powyżej </a:t>
            </a: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10 m/s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Wszelkie inne ładunki  - zakaz transportu przy wietrze w porywach powyżej </a:t>
            </a: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15 m/s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Wyładowania atmosferyczne - zakaz transportu pionowego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Praca po zmroku lub w nocy – zakaz transportu pionowego bez dostatecznego oświetlenia zasięgu pracy żurawia 	</a:t>
            </a:r>
          </a:p>
          <a:p>
            <a:pPr fontAlgn="base">
              <a:lnSpc>
                <a:spcPct val="150000"/>
              </a:lnSpc>
            </a:pPr>
            <a:endParaRPr lang="pl-PL" sz="1600" dirty="0">
              <a:latin typeface="Century Gothic" panose="020B0502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F9D9ACF-D07D-4EB2-A070-3E931E9E7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6214" y="1788507"/>
            <a:ext cx="4559694" cy="42756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8514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16904FE-66D8-41AE-80C1-B53C4E5CF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70523"/>
          <a:stretch/>
        </p:blipFill>
        <p:spPr>
          <a:xfrm>
            <a:off x="889838" y="2083802"/>
            <a:ext cx="2858330" cy="3417018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F5A2719E-5F1D-4386-88BF-C41EB98A54EC}"/>
              </a:ext>
            </a:extLst>
          </p:cNvPr>
          <p:cNvSpPr/>
          <p:nvPr/>
        </p:nvSpPr>
        <p:spPr>
          <a:xfrm>
            <a:off x="0" y="6809224"/>
            <a:ext cx="12192000" cy="55126"/>
          </a:xfrm>
          <a:prstGeom prst="rect">
            <a:avLst/>
          </a:prstGeom>
          <a:solidFill>
            <a:srgbClr val="F49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A78D744-D49D-4AAA-BC6A-5D8C4021F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9" y="165976"/>
            <a:ext cx="2169459" cy="1013783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4457249-EE72-486B-A5D0-79EF057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7FBD-9038-4097-AA63-25FA4D42DDD2}" type="slidenum">
              <a:rPr lang="en-GB" smtClean="0"/>
              <a:t>25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4AC629F-96FC-4140-84B1-2C79102903AB}"/>
              </a:ext>
            </a:extLst>
          </p:cNvPr>
          <p:cNvSpPr txBox="1"/>
          <p:nvPr/>
        </p:nvSpPr>
        <p:spPr>
          <a:xfrm>
            <a:off x="9125164" y="126714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latin typeface="Century Gothic"/>
              </a:rPr>
              <a:t>Prezentacja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2871FE8-67AA-42F7-A145-1B7B96D29FE1}"/>
              </a:ext>
            </a:extLst>
          </p:cNvPr>
          <p:cNvSpPr txBox="1"/>
          <p:nvPr/>
        </p:nvSpPr>
        <p:spPr>
          <a:xfrm>
            <a:off x="4149712" y="476756"/>
            <a:ext cx="76181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Praca w kolizji i wpływ wiatru na bezpieczeństwo prac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D616A30-E53A-4571-A4E5-33A68CF48EDB}"/>
              </a:ext>
            </a:extLst>
          </p:cNvPr>
          <p:cNvSpPr txBox="1"/>
          <p:nvPr/>
        </p:nvSpPr>
        <p:spPr>
          <a:xfrm>
            <a:off x="483357" y="1357180"/>
            <a:ext cx="11109930" cy="32654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l-PL" sz="2000" b="1" dirty="0">
                <a:latin typeface="Century Gothic" panose="020B0502020202020204" pitchFamily="34" charset="0"/>
              </a:rPr>
              <a:t>Praca w warunkach kolizji  </a:t>
            </a:r>
          </a:p>
          <a:p>
            <a:pPr fontAlgn="base">
              <a:lnSpc>
                <a:spcPct val="150000"/>
              </a:lnSpc>
            </a:pP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Instrukcja pracy w warunkach kolizji </a:t>
            </a:r>
            <a:r>
              <a:rPr lang="pl-PL" sz="2000" dirty="0">
                <a:latin typeface="Century Gothic" panose="020B0502020202020204" pitchFamily="34" charset="0"/>
              </a:rPr>
              <a:t>określa m.in: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Granice i oznakowanie stref pracy, oraz możliwość kolizji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Wskazanie zastosowanych środków zabezpieczających 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Pierwszeństwo ruchu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Sposób koordynacji prac żurawi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Warunki postępowania w warunkach awarii lub wypadku  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24EA0D6-43F1-4021-8843-4C03FABE6C63}"/>
              </a:ext>
            </a:extLst>
          </p:cNvPr>
          <p:cNvSpPr/>
          <p:nvPr/>
        </p:nvSpPr>
        <p:spPr>
          <a:xfrm>
            <a:off x="483357" y="5023052"/>
            <a:ext cx="11284527" cy="1358192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endParaRPr lang="pl-PL" sz="700" b="1" dirty="0">
              <a:latin typeface="Century Gothic" panose="020B0502020202020204" pitchFamily="34" charset="0"/>
            </a:endParaRPr>
          </a:p>
          <a:p>
            <a:pPr algn="ctr" fontAlgn="base">
              <a:lnSpc>
                <a:spcPct val="150000"/>
              </a:lnSpc>
            </a:pPr>
            <a:r>
              <a:rPr lang="pl-PL" sz="2000" b="1" dirty="0">
                <a:latin typeface="Century Gothic" panose="020B0502020202020204" pitchFamily="34" charset="0"/>
              </a:rPr>
              <a:t>Sygnalista i hakowy potwierdzają zapoznanie się z instrukcją pracy żurawia </a:t>
            </a:r>
            <a:br>
              <a:rPr lang="pl-PL" sz="2000" b="1" dirty="0">
                <a:latin typeface="Century Gothic" panose="020B0502020202020204" pitchFamily="34" charset="0"/>
              </a:rPr>
            </a:br>
            <a:r>
              <a:rPr lang="pl-PL" sz="2000" b="1" dirty="0">
                <a:latin typeface="Century Gothic" panose="020B0502020202020204" pitchFamily="34" charset="0"/>
              </a:rPr>
              <a:t>w warunkach kolizyjnych poprzez złożenie własnoręcznego podpisu na karcie podpisów</a:t>
            </a:r>
          </a:p>
          <a:p>
            <a:pPr algn="ctr" fontAlgn="base">
              <a:lnSpc>
                <a:spcPct val="150000"/>
              </a:lnSpc>
            </a:pPr>
            <a:endParaRPr lang="pl-PL" sz="9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871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16904FE-66D8-41AE-80C1-B53C4E5CF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70523"/>
          <a:stretch/>
        </p:blipFill>
        <p:spPr>
          <a:xfrm>
            <a:off x="889838" y="2083802"/>
            <a:ext cx="2858330" cy="3417018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F5A2719E-5F1D-4386-88BF-C41EB98A54EC}"/>
              </a:ext>
            </a:extLst>
          </p:cNvPr>
          <p:cNvSpPr/>
          <p:nvPr/>
        </p:nvSpPr>
        <p:spPr>
          <a:xfrm>
            <a:off x="0" y="6809224"/>
            <a:ext cx="12192000" cy="55126"/>
          </a:xfrm>
          <a:prstGeom prst="rect">
            <a:avLst/>
          </a:prstGeom>
          <a:solidFill>
            <a:srgbClr val="F49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A78D744-D49D-4AAA-BC6A-5D8C4021F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9" y="165976"/>
            <a:ext cx="2169459" cy="1013783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4457249-EE72-486B-A5D0-79EF057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7FBD-9038-4097-AA63-25FA4D42DDD2}" type="slidenum">
              <a:rPr lang="en-GB" smtClean="0"/>
              <a:t>26</a:t>
            </a:fld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4AC629F-96FC-4140-84B1-2C79102903AB}"/>
              </a:ext>
            </a:extLst>
          </p:cNvPr>
          <p:cNvSpPr txBox="1"/>
          <p:nvPr/>
        </p:nvSpPr>
        <p:spPr>
          <a:xfrm>
            <a:off x="9125164" y="126714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latin typeface="Century Gothic"/>
              </a:rPr>
              <a:t>Prezentacja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2871FE8-67AA-42F7-A145-1B7B96D29FE1}"/>
              </a:ext>
            </a:extLst>
          </p:cNvPr>
          <p:cNvSpPr txBox="1"/>
          <p:nvPr/>
        </p:nvSpPr>
        <p:spPr>
          <a:xfrm>
            <a:off x="4153133" y="530814"/>
            <a:ext cx="76181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Praca w kolizji i wpływ wiatru na bezpieczeństwo prac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D616A30-E53A-4571-A4E5-33A68CF48EDB}"/>
              </a:ext>
            </a:extLst>
          </p:cNvPr>
          <p:cNvSpPr txBox="1"/>
          <p:nvPr/>
        </p:nvSpPr>
        <p:spPr>
          <a:xfrm>
            <a:off x="420695" y="1451483"/>
            <a:ext cx="9891861" cy="37271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l-PL" sz="2000" b="1" dirty="0">
                <a:latin typeface="Century Gothic" panose="020B0502020202020204" pitchFamily="34" charset="0"/>
              </a:rPr>
              <a:t>Praca w warunkach kolizji – </a:t>
            </a: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oznakowanie</a:t>
            </a:r>
            <a:r>
              <a:rPr lang="pl-PL" sz="2000" b="1" dirty="0">
                <a:latin typeface="Century Gothic" panose="020B0502020202020204" pitchFamily="34" charset="0"/>
              </a:rPr>
              <a:t> </a:t>
            </a:r>
          </a:p>
          <a:p>
            <a:pPr fontAlgn="base">
              <a:lnSpc>
                <a:spcPct val="15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Na całej długości ogrodzenia placu budowy będącego w strefie pracy żurawia montowane są lampy: 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koloru czerwonego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zasilane napięciem 24V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w rozstawie max. 6 m</a:t>
            </a:r>
          </a:p>
          <a:p>
            <a:pPr fontAlgn="base">
              <a:lnSpc>
                <a:spcPct val="15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Na zewnętrznej stronie ogrodzenia umieszcza się </a:t>
            </a:r>
            <a:r>
              <a:rPr lang="pl-PL" sz="2000" dirty="0">
                <a:solidFill>
                  <a:schemeClr val="accent2"/>
                </a:solidFill>
                <a:latin typeface="Century Gothic" panose="020B0502020202020204" pitchFamily="34" charset="0"/>
              </a:rPr>
              <a:t>znaki ostrzegające </a:t>
            </a:r>
            <a:r>
              <a:rPr lang="pl-PL" sz="2000" dirty="0">
                <a:latin typeface="Century Gothic" panose="020B0502020202020204" pitchFamily="34" charset="0"/>
              </a:rPr>
              <a:t>o strefie pracy żurawia, które rozmieszczone są nie rzadziej niż co 15 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F01C817C-00DC-4431-BDB0-103955630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62" y="5305695"/>
            <a:ext cx="5476875" cy="12192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596318F4-1728-4F5D-B73C-78091DFFB5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6875" y="2895362"/>
            <a:ext cx="6295056" cy="10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17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16904FE-66D8-41AE-80C1-B53C4E5CF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70523"/>
          <a:stretch/>
        </p:blipFill>
        <p:spPr>
          <a:xfrm>
            <a:off x="889838" y="2083802"/>
            <a:ext cx="2858330" cy="3417018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F5A2719E-5F1D-4386-88BF-C41EB98A54EC}"/>
              </a:ext>
            </a:extLst>
          </p:cNvPr>
          <p:cNvSpPr/>
          <p:nvPr/>
        </p:nvSpPr>
        <p:spPr>
          <a:xfrm>
            <a:off x="0" y="6809224"/>
            <a:ext cx="12192000" cy="55126"/>
          </a:xfrm>
          <a:prstGeom prst="rect">
            <a:avLst/>
          </a:prstGeom>
          <a:solidFill>
            <a:srgbClr val="F49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A78D744-D49D-4AAA-BC6A-5D8C4021F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9" y="165976"/>
            <a:ext cx="2169459" cy="1013783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4457249-EE72-486B-A5D0-79EF057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7FBD-9038-4097-AA63-25FA4D42DDD2}" type="slidenum">
              <a:rPr lang="en-GB" smtClean="0"/>
              <a:t>27</a:t>
            </a:fld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4AC629F-96FC-4140-84B1-2C79102903AB}"/>
              </a:ext>
            </a:extLst>
          </p:cNvPr>
          <p:cNvSpPr txBox="1"/>
          <p:nvPr/>
        </p:nvSpPr>
        <p:spPr>
          <a:xfrm>
            <a:off x="9125164" y="126714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latin typeface="Century Gothic"/>
              </a:rPr>
              <a:t>Prezentacja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2871FE8-67AA-42F7-A145-1B7B96D29FE1}"/>
              </a:ext>
            </a:extLst>
          </p:cNvPr>
          <p:cNvSpPr txBox="1"/>
          <p:nvPr/>
        </p:nvSpPr>
        <p:spPr>
          <a:xfrm>
            <a:off x="4093912" y="491462"/>
            <a:ext cx="76181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Praca w kolizji i wpływ wiatru na bezpieczeństwo prac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D616A30-E53A-4571-A4E5-33A68CF48EDB}"/>
              </a:ext>
            </a:extLst>
          </p:cNvPr>
          <p:cNvSpPr txBox="1"/>
          <p:nvPr/>
        </p:nvSpPr>
        <p:spPr>
          <a:xfrm>
            <a:off x="430946" y="1627290"/>
            <a:ext cx="5616085" cy="37271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l-PL" sz="2000" b="1" dirty="0">
                <a:latin typeface="Century Gothic" panose="020B0502020202020204" pitchFamily="34" charset="0"/>
              </a:rPr>
              <a:t>Praca w kolizji z </a:t>
            </a: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napowietrznymi liniami elektroenergetycznymi</a:t>
            </a:r>
          </a:p>
          <a:p>
            <a:pPr fontAlgn="base">
              <a:lnSpc>
                <a:spcPct val="15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Bezpieczna praca przy zachowaniu odległości mierzonej w poziomie od skrajnych przewodów napowietrznej linii elektroenergetycznej do najdalej wysuniętego punktu urządzenia wraz z ładunkiem.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5816B21-49CF-4BB5-BAD0-AD8C36739D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788608"/>
            <a:ext cx="5616084" cy="40554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8991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16904FE-66D8-41AE-80C1-B53C4E5CF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70523"/>
          <a:stretch/>
        </p:blipFill>
        <p:spPr>
          <a:xfrm>
            <a:off x="889838" y="2083802"/>
            <a:ext cx="2858330" cy="3417018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F5A2719E-5F1D-4386-88BF-C41EB98A54EC}"/>
              </a:ext>
            </a:extLst>
          </p:cNvPr>
          <p:cNvSpPr/>
          <p:nvPr/>
        </p:nvSpPr>
        <p:spPr>
          <a:xfrm>
            <a:off x="0" y="6809224"/>
            <a:ext cx="12192000" cy="55126"/>
          </a:xfrm>
          <a:prstGeom prst="rect">
            <a:avLst/>
          </a:prstGeom>
          <a:solidFill>
            <a:srgbClr val="F49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A78D744-D49D-4AAA-BC6A-5D8C4021F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9" y="165976"/>
            <a:ext cx="2169459" cy="1013783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4457249-EE72-486B-A5D0-79EF057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7FBD-9038-4097-AA63-25FA4D42DDD2}" type="slidenum">
              <a:rPr lang="en-GB" smtClean="0"/>
              <a:t>28</a:t>
            </a:fld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4AC629F-96FC-4140-84B1-2C79102903AB}"/>
              </a:ext>
            </a:extLst>
          </p:cNvPr>
          <p:cNvSpPr txBox="1"/>
          <p:nvPr/>
        </p:nvSpPr>
        <p:spPr>
          <a:xfrm>
            <a:off x="9125164" y="126714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latin typeface="Century Gothic"/>
              </a:rPr>
              <a:t>Prezentacja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2871FE8-67AA-42F7-A145-1B7B96D29FE1}"/>
              </a:ext>
            </a:extLst>
          </p:cNvPr>
          <p:cNvSpPr txBox="1"/>
          <p:nvPr/>
        </p:nvSpPr>
        <p:spPr>
          <a:xfrm>
            <a:off x="2497941" y="421646"/>
            <a:ext cx="93704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Zawiesia</a:t>
            </a:r>
            <a:r>
              <a:rPr lang="pl-PL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 - rodzaje, oznakowanie, badania okresowe i dopuszczenie do prac na terenie budowy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D616A30-E53A-4571-A4E5-33A68CF48EDB}"/>
              </a:ext>
            </a:extLst>
          </p:cNvPr>
          <p:cNvSpPr txBox="1"/>
          <p:nvPr/>
        </p:nvSpPr>
        <p:spPr>
          <a:xfrm>
            <a:off x="322729" y="1604885"/>
            <a:ext cx="7132500" cy="18804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l-PL" sz="2000" b="1" dirty="0">
                <a:latin typeface="Century Gothic" panose="020B0502020202020204" pitchFamily="34" charset="0"/>
              </a:rPr>
              <a:t>Rodzaje zawiesi</a:t>
            </a:r>
          </a:p>
          <a:p>
            <a:pPr fontAlgn="base">
              <a:lnSpc>
                <a:spcPct val="150000"/>
              </a:lnSpc>
            </a:pPr>
            <a:r>
              <a:rPr lang="pl-PL" sz="2000" dirty="0" err="1">
                <a:latin typeface="Century Gothic" panose="020B0502020202020204" pitchFamily="34" charset="0"/>
              </a:rPr>
              <a:t>Zawiesia</a:t>
            </a:r>
            <a:r>
              <a:rPr lang="pl-PL" sz="2000" dirty="0">
                <a:latin typeface="Century Gothic" panose="020B0502020202020204" pitchFamily="34" charset="0"/>
              </a:rPr>
              <a:t> dzielimy ze </a:t>
            </a: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względu na ich przeznaczenie</a:t>
            </a:r>
          </a:p>
          <a:p>
            <a:pPr fontAlgn="base">
              <a:lnSpc>
                <a:spcPct val="15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 </a:t>
            </a:r>
          </a:p>
          <a:p>
            <a:pPr fontAlgn="base">
              <a:lnSpc>
                <a:spcPct val="150000"/>
              </a:lnSpc>
            </a:pP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      </a:t>
            </a:r>
            <a:r>
              <a:rPr lang="pl-PL" sz="2000" b="1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Zawiesia</a:t>
            </a: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ogólnego przeznaczenia                                          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" y="3792311"/>
            <a:ext cx="5313766" cy="20568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0" descr="u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114" y="3786542"/>
            <a:ext cx="1818827" cy="2007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CD616A30-E53A-4571-A4E5-33A68CF48EDB}"/>
              </a:ext>
            </a:extLst>
          </p:cNvPr>
          <p:cNvSpPr txBox="1"/>
          <p:nvPr/>
        </p:nvSpPr>
        <p:spPr>
          <a:xfrm>
            <a:off x="6347014" y="2934506"/>
            <a:ext cx="4792927" cy="4944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l-PL" sz="2000" b="1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Zawiesia</a:t>
            </a: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specjalnego przeznaczenia</a:t>
            </a:r>
          </a:p>
        </p:txBody>
      </p:sp>
      <p:pic>
        <p:nvPicPr>
          <p:cNvPr id="20" name="Picture 9" descr="ub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014" y="3786542"/>
            <a:ext cx="2558073" cy="20568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528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16904FE-66D8-41AE-80C1-B53C4E5CF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70523"/>
          <a:stretch/>
        </p:blipFill>
        <p:spPr>
          <a:xfrm>
            <a:off x="889838" y="2083802"/>
            <a:ext cx="2858330" cy="3417018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F5A2719E-5F1D-4386-88BF-C41EB98A54EC}"/>
              </a:ext>
            </a:extLst>
          </p:cNvPr>
          <p:cNvSpPr/>
          <p:nvPr/>
        </p:nvSpPr>
        <p:spPr>
          <a:xfrm>
            <a:off x="0" y="6809224"/>
            <a:ext cx="12192000" cy="55126"/>
          </a:xfrm>
          <a:prstGeom prst="rect">
            <a:avLst/>
          </a:prstGeom>
          <a:solidFill>
            <a:srgbClr val="F49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A78D744-D49D-4AAA-BC6A-5D8C4021F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9" y="165976"/>
            <a:ext cx="2169459" cy="1013783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4457249-EE72-486B-A5D0-79EF057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7FBD-9038-4097-AA63-25FA4D42DDD2}" type="slidenum">
              <a:rPr lang="en-GB" smtClean="0"/>
              <a:t>29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4AC629F-96FC-4140-84B1-2C79102903AB}"/>
              </a:ext>
            </a:extLst>
          </p:cNvPr>
          <p:cNvSpPr txBox="1"/>
          <p:nvPr/>
        </p:nvSpPr>
        <p:spPr>
          <a:xfrm>
            <a:off x="9125164" y="126714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latin typeface="Century Gothic"/>
              </a:rPr>
              <a:t>Prezentacja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2871FE8-67AA-42F7-A145-1B7B96D29FE1}"/>
              </a:ext>
            </a:extLst>
          </p:cNvPr>
          <p:cNvSpPr txBox="1"/>
          <p:nvPr/>
        </p:nvSpPr>
        <p:spPr>
          <a:xfrm>
            <a:off x="2497941" y="467565"/>
            <a:ext cx="93704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Zawiesia</a:t>
            </a:r>
            <a:r>
              <a:rPr lang="pl-PL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 - rodzaje, oznakowanie, badania okresowe i dopuszczenie do prac na terenie budowy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D616A30-E53A-4571-A4E5-33A68CF48EDB}"/>
              </a:ext>
            </a:extLst>
          </p:cNvPr>
          <p:cNvSpPr txBox="1"/>
          <p:nvPr/>
        </p:nvSpPr>
        <p:spPr>
          <a:xfrm>
            <a:off x="322729" y="1713648"/>
            <a:ext cx="7967831" cy="18804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l-PL" sz="2000" b="1" dirty="0" err="1">
                <a:latin typeface="Century Gothic" panose="020B0502020202020204" pitchFamily="34" charset="0"/>
              </a:rPr>
              <a:t>Zawiesia</a:t>
            </a:r>
            <a:r>
              <a:rPr lang="pl-PL" sz="2000" b="1" dirty="0">
                <a:latin typeface="Century Gothic" panose="020B0502020202020204" pitchFamily="34" charset="0"/>
              </a:rPr>
              <a:t> - </a:t>
            </a: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oznakowanie i dopuszczenie do pracy</a:t>
            </a:r>
          </a:p>
          <a:p>
            <a:pPr fontAlgn="base">
              <a:lnSpc>
                <a:spcPct val="150000"/>
              </a:lnSpc>
            </a:pPr>
            <a:endParaRPr lang="pl-PL" sz="2000" b="1" dirty="0">
              <a:latin typeface="Century Gothic" panose="020B0502020202020204" pitchFamily="34" charset="0"/>
            </a:endParaRPr>
          </a:p>
          <a:p>
            <a:pPr fontAlgn="base">
              <a:lnSpc>
                <a:spcPct val="15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Na zawiesiu powinno być umieszczone czytelne i trwałe oznakowanie w postaci przywieszki lub etykiety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829" y="1763615"/>
            <a:ext cx="2605687" cy="200533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829" y="4041848"/>
            <a:ext cx="2699803" cy="246078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763" y="2166689"/>
            <a:ext cx="1691060" cy="4189661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E6C77749-010B-4897-A205-E5CB86E4B4FF}"/>
              </a:ext>
            </a:extLst>
          </p:cNvPr>
          <p:cNvSpPr/>
          <p:nvPr/>
        </p:nvSpPr>
        <p:spPr>
          <a:xfrm>
            <a:off x="409681" y="4303281"/>
            <a:ext cx="6714449" cy="1733488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endParaRPr lang="pl-PL" sz="500" b="1" dirty="0">
              <a:latin typeface="Century Gothic" panose="020B0502020202020204" pitchFamily="34" charset="0"/>
            </a:endParaRPr>
          </a:p>
          <a:p>
            <a:pPr algn="ctr" fontAlgn="base">
              <a:lnSpc>
                <a:spcPct val="150000"/>
              </a:lnSpc>
            </a:pPr>
            <a:r>
              <a:rPr lang="pl-PL" sz="2000" b="1" dirty="0">
                <a:latin typeface="Century Gothic" panose="020B0502020202020204" pitchFamily="34" charset="0"/>
              </a:rPr>
              <a:t>Jeżeli na zawiesiu nie ma oznakowania lub</a:t>
            </a:r>
            <a:br>
              <a:rPr lang="pl-PL" sz="2000" b="1" dirty="0">
                <a:latin typeface="Century Gothic" panose="020B0502020202020204" pitchFamily="34" charset="0"/>
              </a:rPr>
            </a:br>
            <a:r>
              <a:rPr lang="pl-PL" sz="2000" b="1" dirty="0">
                <a:latin typeface="Century Gothic" panose="020B0502020202020204" pitchFamily="34" charset="0"/>
              </a:rPr>
              <a:t> informacje na oznakowaniu są nieczytelne, </a:t>
            </a:r>
            <a:br>
              <a:rPr lang="pl-PL" sz="2000" b="1" dirty="0">
                <a:latin typeface="Century Gothic" panose="020B0502020202020204" pitchFamily="34" charset="0"/>
              </a:rPr>
            </a:br>
            <a:r>
              <a:rPr lang="pl-PL" sz="2000" b="1" dirty="0" err="1">
                <a:latin typeface="Century Gothic" panose="020B0502020202020204" pitchFamily="34" charset="0"/>
              </a:rPr>
              <a:t>zawiesie</a:t>
            </a:r>
            <a:r>
              <a:rPr lang="pl-PL" sz="2000" b="1" dirty="0">
                <a:latin typeface="Century Gothic" panose="020B0502020202020204" pitchFamily="34" charset="0"/>
              </a:rPr>
              <a:t> należy wycofać  z eksploatacji</a:t>
            </a:r>
          </a:p>
          <a:p>
            <a:pPr algn="ctr" fontAlgn="base">
              <a:lnSpc>
                <a:spcPct val="150000"/>
              </a:lnSpc>
            </a:pPr>
            <a:endParaRPr lang="pl-PL" sz="7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274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16904FE-66D8-41AE-80C1-B53C4E5CF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70523"/>
          <a:stretch/>
        </p:blipFill>
        <p:spPr>
          <a:xfrm>
            <a:off x="889838" y="2083802"/>
            <a:ext cx="2858330" cy="3417018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F5A2719E-5F1D-4386-88BF-C41EB98A54EC}"/>
              </a:ext>
            </a:extLst>
          </p:cNvPr>
          <p:cNvSpPr/>
          <p:nvPr/>
        </p:nvSpPr>
        <p:spPr>
          <a:xfrm>
            <a:off x="0" y="6809224"/>
            <a:ext cx="12192000" cy="55126"/>
          </a:xfrm>
          <a:prstGeom prst="rect">
            <a:avLst/>
          </a:prstGeom>
          <a:solidFill>
            <a:srgbClr val="F49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A78D744-D49D-4AAA-BC6A-5D8C4021F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9" y="165976"/>
            <a:ext cx="2169459" cy="1013783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4457249-EE72-486B-A5D0-79EF057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7FBD-9038-4097-AA63-25FA4D42DDD2}" type="slidenum">
              <a:rPr lang="en-GB" smtClean="0"/>
              <a:t>3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4AC629F-96FC-4140-84B1-2C79102903AB}"/>
              </a:ext>
            </a:extLst>
          </p:cNvPr>
          <p:cNvSpPr txBox="1"/>
          <p:nvPr/>
        </p:nvSpPr>
        <p:spPr>
          <a:xfrm>
            <a:off x="9125164" y="126714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latin typeface="Century Gothic"/>
              </a:rPr>
              <a:t>Prezentacja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2871FE8-67AA-42F7-A145-1B7B96D29FE1}"/>
              </a:ext>
            </a:extLst>
          </p:cNvPr>
          <p:cNvSpPr txBox="1"/>
          <p:nvPr/>
        </p:nvSpPr>
        <p:spPr>
          <a:xfrm>
            <a:off x="3648364" y="650778"/>
            <a:ext cx="76181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Regulacje prawne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D616A30-E53A-4571-A4E5-33A68CF48EDB}"/>
              </a:ext>
            </a:extLst>
          </p:cNvPr>
          <p:cNvSpPr txBox="1"/>
          <p:nvPr/>
        </p:nvSpPr>
        <p:spPr>
          <a:xfrm>
            <a:off x="424431" y="1611714"/>
            <a:ext cx="6009026" cy="37271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l-PL" sz="2000" b="1" dirty="0">
                <a:latin typeface="Century Gothic" panose="020B0502020202020204" pitchFamily="34" charset="0"/>
              </a:rPr>
              <a:t>Organizacja prac  transportu pionowego na placu budowy</a:t>
            </a:r>
          </a:p>
          <a:p>
            <a:pPr fontAlgn="base">
              <a:lnSpc>
                <a:spcPct val="150000"/>
              </a:lnSpc>
            </a:pPr>
            <a:endParaRPr lang="pl-PL" sz="2000" b="1" dirty="0">
              <a:latin typeface="Century Gothic" panose="020B0502020202020204" pitchFamily="34" charset="0"/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Spotkanie przed rozpoczęciem prac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Instrukcja bezpieczeństwa prac transportowych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Inne instrukcje </a:t>
            </a:r>
          </a:p>
          <a:p>
            <a:pPr fontAlgn="base">
              <a:lnSpc>
                <a:spcPct val="15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523" y="1823087"/>
            <a:ext cx="5041840" cy="3567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3514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16904FE-66D8-41AE-80C1-B53C4E5CF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70523"/>
          <a:stretch/>
        </p:blipFill>
        <p:spPr>
          <a:xfrm>
            <a:off x="889838" y="2083802"/>
            <a:ext cx="2858330" cy="3417018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F5A2719E-5F1D-4386-88BF-C41EB98A54EC}"/>
              </a:ext>
            </a:extLst>
          </p:cNvPr>
          <p:cNvSpPr/>
          <p:nvPr/>
        </p:nvSpPr>
        <p:spPr>
          <a:xfrm>
            <a:off x="0" y="6809224"/>
            <a:ext cx="12192000" cy="55126"/>
          </a:xfrm>
          <a:prstGeom prst="rect">
            <a:avLst/>
          </a:prstGeom>
          <a:solidFill>
            <a:srgbClr val="F49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A78D744-D49D-4AAA-BC6A-5D8C4021F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9" y="165976"/>
            <a:ext cx="2169459" cy="1013783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4457249-EE72-486B-A5D0-79EF057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7FBD-9038-4097-AA63-25FA4D42DDD2}" type="slidenum">
              <a:rPr lang="en-GB" smtClean="0"/>
              <a:t>30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4AC629F-96FC-4140-84B1-2C79102903AB}"/>
              </a:ext>
            </a:extLst>
          </p:cNvPr>
          <p:cNvSpPr txBox="1"/>
          <p:nvPr/>
        </p:nvSpPr>
        <p:spPr>
          <a:xfrm>
            <a:off x="9125164" y="126714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latin typeface="Century Gothic"/>
              </a:rPr>
              <a:t>Prezentacja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2871FE8-67AA-42F7-A145-1B7B96D29FE1}"/>
              </a:ext>
            </a:extLst>
          </p:cNvPr>
          <p:cNvSpPr txBox="1"/>
          <p:nvPr/>
        </p:nvSpPr>
        <p:spPr>
          <a:xfrm>
            <a:off x="2492188" y="400888"/>
            <a:ext cx="93704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Zawiesia</a:t>
            </a:r>
            <a:r>
              <a:rPr lang="pl-PL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 - rodzaje, oznakowanie, badania okresowe i dopuszczenie do prac na terenie budowy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D616A30-E53A-4571-A4E5-33A68CF48EDB}"/>
              </a:ext>
            </a:extLst>
          </p:cNvPr>
          <p:cNvSpPr txBox="1"/>
          <p:nvPr/>
        </p:nvSpPr>
        <p:spPr>
          <a:xfrm>
            <a:off x="422969" y="1730911"/>
            <a:ext cx="6914093" cy="4188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l-PL" sz="2000" b="1" dirty="0" err="1">
                <a:latin typeface="Century Gothic" panose="020B0502020202020204" pitchFamily="34" charset="0"/>
              </a:rPr>
              <a:t>Zawiesia</a:t>
            </a:r>
            <a:r>
              <a:rPr lang="pl-PL" sz="2000" b="1" dirty="0">
                <a:latin typeface="Century Gothic" panose="020B0502020202020204" pitchFamily="34" charset="0"/>
              </a:rPr>
              <a:t> - </a:t>
            </a: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oznakowanie i dopuszczenie do pracy</a:t>
            </a:r>
          </a:p>
          <a:p>
            <a:pPr fontAlgn="base">
              <a:lnSpc>
                <a:spcPct val="150000"/>
              </a:lnSpc>
            </a:pPr>
            <a:r>
              <a:rPr lang="pl-PL" sz="2000" b="1" dirty="0">
                <a:latin typeface="Century Gothic" panose="020B0502020202020204" pitchFamily="34" charset="0"/>
              </a:rPr>
              <a:t>Kontrola przed pierwszym użyciem </a:t>
            </a:r>
            <a:r>
              <a:rPr lang="pl-PL" sz="2000" dirty="0">
                <a:latin typeface="Century Gothic" panose="020B0502020202020204" pitchFamily="34" charset="0"/>
              </a:rPr>
              <a:t>-  należy sprawdzić czy </a:t>
            </a:r>
            <a:r>
              <a:rPr lang="pl-PL" sz="2000" dirty="0" err="1">
                <a:latin typeface="Century Gothic" panose="020B0502020202020204" pitchFamily="34" charset="0"/>
              </a:rPr>
              <a:t>zawiesie</a:t>
            </a:r>
            <a:r>
              <a:rPr lang="pl-PL" sz="2000" dirty="0">
                <a:latin typeface="Century Gothic" panose="020B0502020202020204" pitchFamily="34" charset="0"/>
              </a:rPr>
              <a:t>: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Jest zgodne z zamówieniem i kompletne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Posiada deklarację zgodności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Posiada oznakowanie CE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Posiada instrukcję eksploatacji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Ma dane identyfikacyjne i oznaczenie DOR (na zawiesiu</a:t>
            </a:r>
            <a:r>
              <a:rPr lang="pl-PL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B3E784BA-8487-481C-AB5C-C7D1AFA083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7062" y="1730911"/>
            <a:ext cx="4759143" cy="460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67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16904FE-66D8-41AE-80C1-B53C4E5CF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70523"/>
          <a:stretch/>
        </p:blipFill>
        <p:spPr>
          <a:xfrm>
            <a:off x="889838" y="2083802"/>
            <a:ext cx="2858330" cy="3417018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F5A2719E-5F1D-4386-88BF-C41EB98A54EC}"/>
              </a:ext>
            </a:extLst>
          </p:cNvPr>
          <p:cNvSpPr/>
          <p:nvPr/>
        </p:nvSpPr>
        <p:spPr>
          <a:xfrm>
            <a:off x="0" y="6809224"/>
            <a:ext cx="12192000" cy="55126"/>
          </a:xfrm>
          <a:prstGeom prst="rect">
            <a:avLst/>
          </a:prstGeom>
          <a:solidFill>
            <a:srgbClr val="F49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A78D744-D49D-4AAA-BC6A-5D8C4021F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9" y="165976"/>
            <a:ext cx="2169459" cy="1013783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4457249-EE72-486B-A5D0-79EF057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7FBD-9038-4097-AA63-25FA4D42DDD2}" type="slidenum">
              <a:rPr lang="en-GB" smtClean="0"/>
              <a:t>31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4AC629F-96FC-4140-84B1-2C79102903AB}"/>
              </a:ext>
            </a:extLst>
          </p:cNvPr>
          <p:cNvSpPr txBox="1"/>
          <p:nvPr/>
        </p:nvSpPr>
        <p:spPr>
          <a:xfrm>
            <a:off x="9125164" y="126714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latin typeface="Century Gothic"/>
              </a:rPr>
              <a:t>Prezentacja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2871FE8-67AA-42F7-A145-1B7B96D29FE1}"/>
              </a:ext>
            </a:extLst>
          </p:cNvPr>
          <p:cNvSpPr txBox="1"/>
          <p:nvPr/>
        </p:nvSpPr>
        <p:spPr>
          <a:xfrm>
            <a:off x="2497941" y="390036"/>
            <a:ext cx="93704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Zawiesia</a:t>
            </a:r>
            <a:r>
              <a:rPr lang="pl-PL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 - rodzaje, oznakowanie, badania okresowe i dopuszczenie do prac na terenie budowy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D616A30-E53A-4571-A4E5-33A68CF48EDB}"/>
              </a:ext>
            </a:extLst>
          </p:cNvPr>
          <p:cNvSpPr txBox="1"/>
          <p:nvPr/>
        </p:nvSpPr>
        <p:spPr>
          <a:xfrm>
            <a:off x="369730" y="1604885"/>
            <a:ext cx="6439284" cy="46504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l-PL" sz="2000" b="1" dirty="0" err="1">
                <a:latin typeface="Century Gothic" panose="020B0502020202020204" pitchFamily="34" charset="0"/>
              </a:rPr>
              <a:t>Zawiesia</a:t>
            </a:r>
            <a:r>
              <a:rPr lang="pl-PL" sz="2000" b="1" dirty="0">
                <a:latin typeface="Century Gothic" panose="020B0502020202020204" pitchFamily="34" charset="0"/>
              </a:rPr>
              <a:t>  - </a:t>
            </a: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oznakowanie i dopuszczenie do pracy</a:t>
            </a:r>
          </a:p>
          <a:p>
            <a:pPr fontAlgn="base">
              <a:lnSpc>
                <a:spcPct val="150000"/>
              </a:lnSpc>
            </a:pPr>
            <a:r>
              <a:rPr lang="pl-PL" sz="2000" b="1" dirty="0">
                <a:latin typeface="Century Gothic" panose="020B0502020202020204" pitchFamily="34" charset="0"/>
              </a:rPr>
              <a:t>Przegląd </a:t>
            </a: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(kontrola bieżąca)</a:t>
            </a:r>
          </a:p>
          <a:p>
            <a:pPr fontAlgn="base">
              <a:lnSpc>
                <a:spcPct val="15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Personel wykonujący operację podnoszenia wycofuje </a:t>
            </a:r>
            <a:r>
              <a:rPr lang="pl-PL" sz="2000" dirty="0" err="1">
                <a:latin typeface="Century Gothic" panose="020B0502020202020204" pitchFamily="34" charset="0"/>
              </a:rPr>
              <a:t>zawiesia</a:t>
            </a:r>
            <a:r>
              <a:rPr lang="pl-PL" sz="2000" dirty="0">
                <a:latin typeface="Century Gothic" panose="020B0502020202020204" pitchFamily="34" charset="0"/>
              </a:rPr>
              <a:t> z użytkowania i przekazuje do kontroli szczegółowej w razie stwierdzenia oznak zużycia dyskwalifikującego </a:t>
            </a:r>
            <a:r>
              <a:rPr lang="pl-PL" sz="2000" dirty="0" err="1">
                <a:latin typeface="Century Gothic" panose="020B0502020202020204" pitchFamily="34" charset="0"/>
              </a:rPr>
              <a:t>zawiesie</a:t>
            </a:r>
            <a:r>
              <a:rPr lang="pl-PL" sz="2000" dirty="0">
                <a:latin typeface="Century Gothic" panose="020B0502020202020204" pitchFamily="34" charset="0"/>
              </a:rPr>
              <a:t> lub w sytuacjach wątpliwych</a:t>
            </a:r>
          </a:p>
          <a:p>
            <a:pPr fontAlgn="base">
              <a:lnSpc>
                <a:spcPct val="150000"/>
              </a:lnSpc>
            </a:pPr>
            <a:r>
              <a:rPr lang="pl-PL" sz="2000" b="1" dirty="0">
                <a:latin typeface="Century Gothic" panose="020B0502020202020204" pitchFamily="34" charset="0"/>
              </a:rPr>
              <a:t>Badania szczegółowe </a:t>
            </a: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(kontrola okresowa)</a:t>
            </a:r>
          </a:p>
          <a:p>
            <a:pPr fontAlgn="base">
              <a:lnSpc>
                <a:spcPct val="15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Wizualne badanie przeprowadza osoba kompetentna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128" y="2203263"/>
            <a:ext cx="5024142" cy="3554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0708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16904FE-66D8-41AE-80C1-B53C4E5CF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70523"/>
          <a:stretch/>
        </p:blipFill>
        <p:spPr>
          <a:xfrm>
            <a:off x="889838" y="2083802"/>
            <a:ext cx="2858330" cy="3417018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F5A2719E-5F1D-4386-88BF-C41EB98A54EC}"/>
              </a:ext>
            </a:extLst>
          </p:cNvPr>
          <p:cNvSpPr/>
          <p:nvPr/>
        </p:nvSpPr>
        <p:spPr>
          <a:xfrm>
            <a:off x="0" y="6809224"/>
            <a:ext cx="12192000" cy="55126"/>
          </a:xfrm>
          <a:prstGeom prst="rect">
            <a:avLst/>
          </a:prstGeom>
          <a:solidFill>
            <a:srgbClr val="F49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A78D744-D49D-4AAA-BC6A-5D8C4021F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9" y="165976"/>
            <a:ext cx="2169459" cy="1013783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4457249-EE72-486B-A5D0-79EF057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7FBD-9038-4097-AA63-25FA4D42DDD2}" type="slidenum">
              <a:rPr lang="en-GB" smtClean="0"/>
              <a:t>32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4AC629F-96FC-4140-84B1-2C79102903AB}"/>
              </a:ext>
            </a:extLst>
          </p:cNvPr>
          <p:cNvSpPr txBox="1"/>
          <p:nvPr/>
        </p:nvSpPr>
        <p:spPr>
          <a:xfrm>
            <a:off x="9125164" y="126714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latin typeface="Century Gothic"/>
              </a:rPr>
              <a:t>Prezentacja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2871FE8-67AA-42F7-A145-1B7B96D29FE1}"/>
              </a:ext>
            </a:extLst>
          </p:cNvPr>
          <p:cNvSpPr txBox="1"/>
          <p:nvPr/>
        </p:nvSpPr>
        <p:spPr>
          <a:xfrm>
            <a:off x="2368848" y="467104"/>
            <a:ext cx="94995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Zawiesia</a:t>
            </a:r>
            <a:r>
              <a:rPr lang="pl-PL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 - rodzaje, oznakowanie, badania okresowe i dopuszczenie do prac na terenie budowy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D616A30-E53A-4571-A4E5-33A68CF48EDB}"/>
              </a:ext>
            </a:extLst>
          </p:cNvPr>
          <p:cNvSpPr txBox="1"/>
          <p:nvPr/>
        </p:nvSpPr>
        <p:spPr>
          <a:xfrm>
            <a:off x="322729" y="1820957"/>
            <a:ext cx="10771991" cy="4188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l-PL" sz="2000" b="1" dirty="0" err="1">
                <a:latin typeface="Century Gothic" panose="020B0502020202020204" pitchFamily="34" charset="0"/>
              </a:rPr>
              <a:t>Zawiesia</a:t>
            </a:r>
            <a:r>
              <a:rPr lang="pl-PL" sz="2000" b="1" dirty="0">
                <a:latin typeface="Century Gothic" panose="020B0502020202020204" pitchFamily="34" charset="0"/>
              </a:rPr>
              <a:t> - </a:t>
            </a: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DOR i kąt rozwarcia, niskie temperatury</a:t>
            </a:r>
            <a:endParaRPr lang="pl-PL" sz="2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fontAlgn="base">
              <a:lnSpc>
                <a:spcPct val="150000"/>
              </a:lnSpc>
            </a:pP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DOR</a:t>
            </a:r>
            <a:r>
              <a:rPr lang="pl-PL" sz="2000" dirty="0">
                <a:latin typeface="Century Gothic" panose="020B0502020202020204" pitchFamily="34" charset="0"/>
              </a:rPr>
              <a:t> – dopuszczalne obciążenie robocze (z angielskiego </a:t>
            </a: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WLL</a:t>
            </a:r>
            <a:r>
              <a:rPr lang="pl-PL" sz="2000" dirty="0">
                <a:latin typeface="Century Gothic" panose="020B0502020202020204" pitchFamily="34" charset="0"/>
              </a:rPr>
              <a:t> )  jest to udźwig nominalny </a:t>
            </a:r>
            <a:r>
              <a:rPr lang="pl-PL" sz="2000" dirty="0" err="1">
                <a:latin typeface="Century Gothic" panose="020B0502020202020204" pitchFamily="34" charset="0"/>
              </a:rPr>
              <a:t>zawiesia</a:t>
            </a:r>
            <a:r>
              <a:rPr lang="pl-PL" sz="2000" dirty="0">
                <a:latin typeface="Century Gothic" panose="020B0502020202020204" pitchFamily="34" charset="0"/>
              </a:rPr>
              <a:t> – największa masa ładunku (wyrażona w kilogramach lub tonach), który zawieszony jest lub podtrzymywany przez różnego rodzaju </a:t>
            </a:r>
            <a:r>
              <a:rPr lang="pl-PL" sz="2000" dirty="0" err="1">
                <a:latin typeface="Century Gothic" panose="020B0502020202020204" pitchFamily="34" charset="0"/>
              </a:rPr>
              <a:t>zawiesia</a:t>
            </a:r>
            <a:r>
              <a:rPr lang="pl-PL" sz="2000" dirty="0">
                <a:latin typeface="Century Gothic" panose="020B0502020202020204" pitchFamily="34" charset="0"/>
              </a:rPr>
              <a:t> w czasie normalnej pracy</a:t>
            </a:r>
          </a:p>
          <a:p>
            <a:pPr fontAlgn="base">
              <a:lnSpc>
                <a:spcPct val="150000"/>
              </a:lnSpc>
            </a:pPr>
            <a:endParaRPr lang="pl-PL" sz="2000" dirty="0">
              <a:latin typeface="Century Gothic" panose="020B0502020202020204" pitchFamily="34" charset="0"/>
            </a:endParaRPr>
          </a:p>
          <a:p>
            <a:pPr fontAlgn="base">
              <a:lnSpc>
                <a:spcPct val="150000"/>
              </a:lnSpc>
            </a:pP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Udźwig</a:t>
            </a:r>
            <a:r>
              <a:rPr lang="pl-PL" sz="2000" dirty="0">
                <a:latin typeface="Century Gothic" panose="020B0502020202020204" pitchFamily="34" charset="0"/>
              </a:rPr>
              <a:t> – nominalna, maksymalna wielkość obciążenia wyrażona w kilogramach lub tonach, dla której zaprojektowano dane urządzenie i dla której producent zapewnia prawidłową jego pracę</a:t>
            </a:r>
          </a:p>
        </p:txBody>
      </p:sp>
    </p:spTree>
    <p:extLst>
      <p:ext uri="{BB962C8B-B14F-4D97-AF65-F5344CB8AC3E}">
        <p14:creationId xmlns:p14="http://schemas.microsoft.com/office/powerpoint/2010/main" val="4089291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16904FE-66D8-41AE-80C1-B53C4E5CF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70523"/>
          <a:stretch/>
        </p:blipFill>
        <p:spPr>
          <a:xfrm>
            <a:off x="889838" y="2083802"/>
            <a:ext cx="2858330" cy="3417018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F5A2719E-5F1D-4386-88BF-C41EB98A54EC}"/>
              </a:ext>
            </a:extLst>
          </p:cNvPr>
          <p:cNvSpPr/>
          <p:nvPr/>
        </p:nvSpPr>
        <p:spPr>
          <a:xfrm>
            <a:off x="0" y="6809224"/>
            <a:ext cx="12192000" cy="55126"/>
          </a:xfrm>
          <a:prstGeom prst="rect">
            <a:avLst/>
          </a:prstGeom>
          <a:solidFill>
            <a:srgbClr val="F49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A78D744-D49D-4AAA-BC6A-5D8C4021F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9" y="165976"/>
            <a:ext cx="2169459" cy="1013783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4457249-EE72-486B-A5D0-79EF057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7FBD-9038-4097-AA63-25FA4D42DDD2}" type="slidenum">
              <a:rPr lang="en-GB" smtClean="0"/>
              <a:t>33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4AC629F-96FC-4140-84B1-2C79102903AB}"/>
              </a:ext>
            </a:extLst>
          </p:cNvPr>
          <p:cNvSpPr txBox="1"/>
          <p:nvPr/>
        </p:nvSpPr>
        <p:spPr>
          <a:xfrm>
            <a:off x="9125164" y="126714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latin typeface="Century Gothic"/>
              </a:rPr>
              <a:t>Prezentacja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2871FE8-67AA-42F7-A145-1B7B96D29FE1}"/>
              </a:ext>
            </a:extLst>
          </p:cNvPr>
          <p:cNvSpPr txBox="1"/>
          <p:nvPr/>
        </p:nvSpPr>
        <p:spPr>
          <a:xfrm>
            <a:off x="2368848" y="388161"/>
            <a:ext cx="94995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Zawiesia</a:t>
            </a:r>
            <a:r>
              <a:rPr lang="pl-PL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 - rodzaje, oznakowanie, badania okresowe i dopuszczenie do prac na terenie budowy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D616A30-E53A-4571-A4E5-33A68CF48EDB}"/>
              </a:ext>
            </a:extLst>
          </p:cNvPr>
          <p:cNvSpPr txBox="1"/>
          <p:nvPr/>
        </p:nvSpPr>
        <p:spPr>
          <a:xfrm>
            <a:off x="322729" y="1588345"/>
            <a:ext cx="10405142" cy="5112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l-PL" sz="2000" b="1" dirty="0" err="1">
                <a:latin typeface="Century Gothic" panose="020B0502020202020204" pitchFamily="34" charset="0"/>
              </a:rPr>
              <a:t>Zawiesia</a:t>
            </a:r>
            <a:r>
              <a:rPr lang="pl-PL" sz="2000" b="1" dirty="0">
                <a:latin typeface="Century Gothic" panose="020B0502020202020204" pitchFamily="34" charset="0"/>
              </a:rPr>
              <a:t> - </a:t>
            </a: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DOR i kąt rozwarcia, niskie temperatury</a:t>
            </a:r>
          </a:p>
          <a:p>
            <a:pPr fontAlgn="base">
              <a:lnSpc>
                <a:spcPct val="15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Podczas pracy zawiesiem cięgnowym istotne znaczenie ma: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Kąt wierzchołkowy </a:t>
            </a:r>
            <a:r>
              <a:rPr lang="pl-PL" sz="2000" dirty="0">
                <a:latin typeface="Century Gothic" panose="020B0502020202020204" pitchFamily="34" charset="0"/>
              </a:rPr>
              <a:t>między cięgnami (dla zawiesi wielocięgnowych) – nie większy niż 120° 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Długość</a:t>
            </a:r>
            <a:r>
              <a:rPr lang="pl-PL" sz="2000" dirty="0">
                <a:latin typeface="Century Gothic" panose="020B0502020202020204" pitchFamily="34" charset="0"/>
              </a:rPr>
              <a:t> oraz w jaki sposób ciężar został podwieszony (opasany lub nie)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Temperatura</a:t>
            </a:r>
            <a:r>
              <a:rPr lang="pl-PL" sz="2000" dirty="0">
                <a:latin typeface="Century Gothic" panose="020B0502020202020204" pitchFamily="34" charset="0"/>
              </a:rPr>
              <a:t> otoczenia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000" dirty="0">
              <a:latin typeface="Century Gothic" panose="020B0502020202020204" pitchFamily="34" charset="0"/>
            </a:endParaRPr>
          </a:p>
          <a:p>
            <a:pPr fontAlgn="base">
              <a:lnSpc>
                <a:spcPct val="150000"/>
              </a:lnSpc>
            </a:pPr>
            <a:endParaRPr lang="pl-PL" sz="2000" dirty="0">
              <a:latin typeface="Century Gothic" panose="020B0502020202020204" pitchFamily="34" charset="0"/>
            </a:endParaRPr>
          </a:p>
          <a:p>
            <a:pPr fontAlgn="base">
              <a:lnSpc>
                <a:spcPct val="150000"/>
              </a:lnSpc>
            </a:pPr>
            <a:endParaRPr lang="pl-PL" sz="2000" dirty="0">
              <a:latin typeface="Century Gothic" panose="020B0502020202020204" pitchFamily="34" charset="0"/>
            </a:endParaRPr>
          </a:p>
          <a:p>
            <a:pPr fontAlgn="base">
              <a:lnSpc>
                <a:spcPct val="150000"/>
              </a:lnSpc>
            </a:pPr>
            <a:endParaRPr lang="pl-PL" sz="2000" dirty="0">
              <a:latin typeface="Century Gothic" panose="020B0502020202020204" pitchFamily="34" charset="0"/>
            </a:endParaRPr>
          </a:p>
          <a:p>
            <a:pPr fontAlgn="base">
              <a:lnSpc>
                <a:spcPct val="150000"/>
              </a:lnSpc>
            </a:pPr>
            <a:endParaRPr lang="pl-PL" sz="2000" dirty="0">
              <a:latin typeface="Century Gothic" panose="020B0502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768BA72-93C3-43EB-993E-5AA9BEA61C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5387" y="4144397"/>
            <a:ext cx="5965264" cy="23254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21190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16904FE-66D8-41AE-80C1-B53C4E5CF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70523"/>
          <a:stretch/>
        </p:blipFill>
        <p:spPr>
          <a:xfrm>
            <a:off x="889838" y="2083802"/>
            <a:ext cx="2858330" cy="3417018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F5A2719E-5F1D-4386-88BF-C41EB98A54EC}"/>
              </a:ext>
            </a:extLst>
          </p:cNvPr>
          <p:cNvSpPr/>
          <p:nvPr/>
        </p:nvSpPr>
        <p:spPr>
          <a:xfrm>
            <a:off x="0" y="6809224"/>
            <a:ext cx="12192000" cy="55126"/>
          </a:xfrm>
          <a:prstGeom prst="rect">
            <a:avLst/>
          </a:prstGeom>
          <a:solidFill>
            <a:srgbClr val="F49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A78D744-D49D-4AAA-BC6A-5D8C4021F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9" y="165976"/>
            <a:ext cx="2169459" cy="1013783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4457249-EE72-486B-A5D0-79EF057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7FBD-9038-4097-AA63-25FA4D42DDD2}" type="slidenum">
              <a:rPr lang="en-GB" smtClean="0"/>
              <a:t>34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4AC629F-96FC-4140-84B1-2C79102903AB}"/>
              </a:ext>
            </a:extLst>
          </p:cNvPr>
          <p:cNvSpPr txBox="1"/>
          <p:nvPr/>
        </p:nvSpPr>
        <p:spPr>
          <a:xfrm>
            <a:off x="9125164" y="126714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latin typeface="Century Gothic"/>
              </a:rPr>
              <a:t>Prezentacja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2871FE8-67AA-42F7-A145-1B7B96D29FE1}"/>
              </a:ext>
            </a:extLst>
          </p:cNvPr>
          <p:cNvSpPr txBox="1"/>
          <p:nvPr/>
        </p:nvSpPr>
        <p:spPr>
          <a:xfrm>
            <a:off x="2368848" y="402800"/>
            <a:ext cx="94995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Zawiesia</a:t>
            </a:r>
            <a:r>
              <a:rPr lang="pl-PL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 - rodzaje, oznakowanie, badania okresowe i dopuszczenie do prac na terenie budowy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D616A30-E53A-4571-A4E5-33A68CF48EDB}"/>
              </a:ext>
            </a:extLst>
          </p:cNvPr>
          <p:cNvSpPr txBox="1"/>
          <p:nvPr/>
        </p:nvSpPr>
        <p:spPr>
          <a:xfrm>
            <a:off x="322729" y="1588345"/>
            <a:ext cx="9891861" cy="28037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l-PL" sz="2000" b="1" dirty="0" err="1">
                <a:latin typeface="Century Gothic" panose="020B0502020202020204" pitchFamily="34" charset="0"/>
              </a:rPr>
              <a:t>Zawiesia</a:t>
            </a:r>
            <a:r>
              <a:rPr lang="pl-PL" sz="2000" b="1" dirty="0">
                <a:latin typeface="Century Gothic" panose="020B0502020202020204" pitchFamily="34" charset="0"/>
              </a:rPr>
              <a:t> - </a:t>
            </a: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DOR i kąt rozwarcia, niskie temperatury</a:t>
            </a:r>
          </a:p>
          <a:p>
            <a:pPr fontAlgn="base">
              <a:lnSpc>
                <a:spcPct val="15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Dopuszczalne obciążenie robocze (DOR) dla zawiesi łańcuchowych w klasie </a:t>
            </a:r>
            <a:r>
              <a:rPr lang="pl-PL" sz="2000" b="1" dirty="0">
                <a:latin typeface="Century Gothic" panose="020B0502020202020204" pitchFamily="34" charset="0"/>
              </a:rPr>
              <a:t>N </a:t>
            </a:r>
            <a:r>
              <a:rPr lang="pl-PL" sz="2000" dirty="0">
                <a:latin typeface="Century Gothic" panose="020B0502020202020204" pitchFamily="34" charset="0"/>
              </a:rPr>
              <a:t>i </a:t>
            </a:r>
            <a:r>
              <a:rPr lang="pl-PL" sz="2000" b="1" dirty="0">
                <a:latin typeface="Century Gothic" panose="020B0502020202020204" pitchFamily="34" charset="0"/>
              </a:rPr>
              <a:t>U</a:t>
            </a:r>
            <a:r>
              <a:rPr lang="pl-PL" sz="2000" dirty="0">
                <a:latin typeface="Century Gothic" panose="020B0502020202020204" pitchFamily="34" charset="0"/>
              </a:rPr>
              <a:t>, użytkowanych w temperaturach </a:t>
            </a: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poniżej -20°C</a:t>
            </a:r>
            <a:r>
              <a:rPr lang="pl-PL" sz="2000" dirty="0">
                <a:latin typeface="Century Gothic" panose="020B0502020202020204" pitchFamily="34" charset="0"/>
              </a:rPr>
              <a:t>, należy </a:t>
            </a: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obniżyć o 50% </a:t>
            </a:r>
            <a:br>
              <a:rPr lang="pl-PL" sz="2000" dirty="0">
                <a:latin typeface="Century Gothic" panose="020B0502020202020204" pitchFamily="34" charset="0"/>
              </a:rPr>
            </a:br>
            <a:r>
              <a:rPr lang="pl-PL" sz="2000" dirty="0">
                <a:latin typeface="Century Gothic" panose="020B0502020202020204" pitchFamily="34" charset="0"/>
              </a:rPr>
              <a:t>oraz o </a:t>
            </a: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25% </a:t>
            </a:r>
            <a:r>
              <a:rPr lang="pl-PL" sz="2000" dirty="0">
                <a:latin typeface="Century Gothic" panose="020B0502020202020204" pitchFamily="34" charset="0"/>
              </a:rPr>
              <a:t>przy temperaturach </a:t>
            </a: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od -20° do -10°C</a:t>
            </a:r>
          </a:p>
          <a:p>
            <a:pPr fontAlgn="base">
              <a:lnSpc>
                <a:spcPct val="150000"/>
              </a:lnSpc>
            </a:pPr>
            <a:endParaRPr lang="pl-PL" sz="2000" b="1" dirty="0">
              <a:latin typeface="Century Gothic" panose="020B0502020202020204" pitchFamily="34" charset="0"/>
            </a:endParaRPr>
          </a:p>
          <a:p>
            <a:pPr fontAlgn="base">
              <a:lnSpc>
                <a:spcPct val="150000"/>
              </a:lnSpc>
            </a:pPr>
            <a:endParaRPr lang="pl-PL" sz="2000" dirty="0">
              <a:latin typeface="Century Gothic" panose="020B0502020202020204" pitchFamily="34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9741DCC-802A-45C0-9A36-23A3D5E7F7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6068" y="4018440"/>
            <a:ext cx="8386132" cy="2014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09024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16904FE-66D8-41AE-80C1-B53C4E5CF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70523"/>
          <a:stretch/>
        </p:blipFill>
        <p:spPr>
          <a:xfrm>
            <a:off x="889838" y="2083802"/>
            <a:ext cx="2858330" cy="3417018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F5A2719E-5F1D-4386-88BF-C41EB98A54EC}"/>
              </a:ext>
            </a:extLst>
          </p:cNvPr>
          <p:cNvSpPr/>
          <p:nvPr/>
        </p:nvSpPr>
        <p:spPr>
          <a:xfrm>
            <a:off x="0" y="6809224"/>
            <a:ext cx="12192000" cy="55126"/>
          </a:xfrm>
          <a:prstGeom prst="rect">
            <a:avLst/>
          </a:prstGeom>
          <a:solidFill>
            <a:srgbClr val="F49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A78D744-D49D-4AAA-BC6A-5D8C4021F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9" y="165976"/>
            <a:ext cx="2169459" cy="1013783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4457249-EE72-486B-A5D0-79EF057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7FBD-9038-4097-AA63-25FA4D42DDD2}" type="slidenum">
              <a:rPr lang="en-GB" smtClean="0"/>
              <a:t>35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4AC629F-96FC-4140-84B1-2C79102903AB}"/>
              </a:ext>
            </a:extLst>
          </p:cNvPr>
          <p:cNvSpPr txBox="1"/>
          <p:nvPr/>
        </p:nvSpPr>
        <p:spPr>
          <a:xfrm>
            <a:off x="9125164" y="126714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latin typeface="Century Gothic"/>
              </a:rPr>
              <a:t>Prezentacja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2871FE8-67AA-42F7-A145-1B7B96D29FE1}"/>
              </a:ext>
            </a:extLst>
          </p:cNvPr>
          <p:cNvSpPr txBox="1"/>
          <p:nvPr/>
        </p:nvSpPr>
        <p:spPr>
          <a:xfrm>
            <a:off x="2319003" y="403713"/>
            <a:ext cx="95358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Zawiesia</a:t>
            </a:r>
            <a:r>
              <a:rPr lang="pl-PL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 - rodzaje, oznakowanie, badania okresowe i dopuszczenie do prac na terenie budowy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D616A30-E53A-4571-A4E5-33A68CF48EDB}"/>
              </a:ext>
            </a:extLst>
          </p:cNvPr>
          <p:cNvSpPr txBox="1"/>
          <p:nvPr/>
        </p:nvSpPr>
        <p:spPr>
          <a:xfrm>
            <a:off x="693964" y="1634819"/>
            <a:ext cx="9535886" cy="37271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l-PL" sz="2000" b="1" dirty="0" err="1">
                <a:latin typeface="Century Gothic" panose="020B0502020202020204" pitchFamily="34" charset="0"/>
              </a:rPr>
              <a:t>Zawiesia</a:t>
            </a:r>
            <a:r>
              <a:rPr lang="pl-PL" sz="2000" b="1" dirty="0">
                <a:latin typeface="Century Gothic" panose="020B0502020202020204" pitchFamily="34" charset="0"/>
              </a:rPr>
              <a:t> - </a:t>
            </a: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czynności zabronione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Przeciążanie </a:t>
            </a:r>
            <a:r>
              <a:rPr lang="pl-PL" sz="2000" dirty="0" err="1">
                <a:latin typeface="Century Gothic" panose="020B0502020202020204" pitchFamily="34" charset="0"/>
              </a:rPr>
              <a:t>zawiesia</a:t>
            </a:r>
            <a:endParaRPr lang="pl-PL" sz="2000" dirty="0">
              <a:latin typeface="Century Gothic" panose="020B0502020202020204" pitchFamily="34" charset="0"/>
            </a:endParaRP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Przekraczanie max. dopuszczalnego kąta pomiędzy cięgnami </a:t>
            </a:r>
            <a:r>
              <a:rPr lang="pl-PL" sz="2000" dirty="0" err="1">
                <a:latin typeface="Century Gothic" panose="020B0502020202020204" pitchFamily="34" charset="0"/>
              </a:rPr>
              <a:t>zawiesia</a:t>
            </a:r>
            <a:endParaRPr lang="pl-PL" sz="2000" dirty="0">
              <a:latin typeface="Century Gothic" panose="020B0502020202020204" pitchFamily="34" charset="0"/>
            </a:endParaRP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Wykonywanie węzłów, połączeń i splotów poza końcówkami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Łączenie lin stalowych na długości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Skracanie </a:t>
            </a:r>
            <a:r>
              <a:rPr lang="pl-PL" sz="2000" dirty="0" err="1">
                <a:latin typeface="Century Gothic" panose="020B0502020202020204" pitchFamily="34" charset="0"/>
              </a:rPr>
              <a:t>zawiesia</a:t>
            </a:r>
            <a:r>
              <a:rPr lang="pl-PL" sz="2000" dirty="0">
                <a:latin typeface="Century Gothic" panose="020B0502020202020204" pitchFamily="34" charset="0"/>
              </a:rPr>
              <a:t> poprzez robienie węzłów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Użytkowanie zawiesi uszkodzonych, nieczytelnym oznakowaniem, bez ważnych badań okresowych</a:t>
            </a:r>
          </a:p>
        </p:txBody>
      </p:sp>
    </p:spTree>
    <p:extLst>
      <p:ext uri="{BB962C8B-B14F-4D97-AF65-F5344CB8AC3E}">
        <p14:creationId xmlns:p14="http://schemas.microsoft.com/office/powerpoint/2010/main" val="27729434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16904FE-66D8-41AE-80C1-B53C4E5CF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70523"/>
          <a:stretch/>
        </p:blipFill>
        <p:spPr>
          <a:xfrm>
            <a:off x="889838" y="2083802"/>
            <a:ext cx="2858330" cy="3417018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F5A2719E-5F1D-4386-88BF-C41EB98A54EC}"/>
              </a:ext>
            </a:extLst>
          </p:cNvPr>
          <p:cNvSpPr/>
          <p:nvPr/>
        </p:nvSpPr>
        <p:spPr>
          <a:xfrm>
            <a:off x="0" y="6809224"/>
            <a:ext cx="12192000" cy="55126"/>
          </a:xfrm>
          <a:prstGeom prst="rect">
            <a:avLst/>
          </a:prstGeom>
          <a:solidFill>
            <a:srgbClr val="F49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A78D744-D49D-4AAA-BC6A-5D8C4021F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9" y="165976"/>
            <a:ext cx="2169459" cy="1013783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4457249-EE72-486B-A5D0-79EF057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7FBD-9038-4097-AA63-25FA4D42DDD2}" type="slidenum">
              <a:rPr lang="en-GB" smtClean="0"/>
              <a:t>36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4AC629F-96FC-4140-84B1-2C79102903AB}"/>
              </a:ext>
            </a:extLst>
          </p:cNvPr>
          <p:cNvSpPr txBox="1"/>
          <p:nvPr/>
        </p:nvSpPr>
        <p:spPr>
          <a:xfrm>
            <a:off x="9125164" y="126714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latin typeface="Century Gothic"/>
              </a:rPr>
              <a:t>Prezentacja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2871FE8-67AA-42F7-A145-1B7B96D29FE1}"/>
              </a:ext>
            </a:extLst>
          </p:cNvPr>
          <p:cNvSpPr txBox="1"/>
          <p:nvPr/>
        </p:nvSpPr>
        <p:spPr>
          <a:xfrm>
            <a:off x="2394974" y="352223"/>
            <a:ext cx="94733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Zawiesia</a:t>
            </a:r>
            <a:r>
              <a:rPr lang="pl-PL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 - rodzaje, oznakowanie, badania okresowe i dopuszczenie do prac na terenie budowy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D616A30-E53A-4571-A4E5-33A68CF48EDB}"/>
              </a:ext>
            </a:extLst>
          </p:cNvPr>
          <p:cNvSpPr txBox="1"/>
          <p:nvPr/>
        </p:nvSpPr>
        <p:spPr>
          <a:xfrm>
            <a:off x="95794" y="1588345"/>
            <a:ext cx="6122125" cy="9571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l-PL" sz="2000" b="1" dirty="0">
                <a:latin typeface="Century Gothic" panose="020B0502020202020204" pitchFamily="34" charset="0"/>
              </a:rPr>
              <a:t>Barwy zawiesi pasowych i DOR</a:t>
            </a:r>
            <a:endParaRPr lang="pl-PL" sz="2000" dirty="0">
              <a:latin typeface="Century Gothic" panose="020B0502020202020204" pitchFamily="34" charset="0"/>
            </a:endParaRPr>
          </a:p>
          <a:p>
            <a:pPr fontAlgn="base">
              <a:lnSpc>
                <a:spcPct val="150000"/>
              </a:lnSpc>
            </a:pPr>
            <a:endParaRPr lang="pl-PL" sz="2000" dirty="0">
              <a:latin typeface="Century Gothic" panose="020B0502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00AC2EC-2C3C-4F7B-8D64-84C2C9307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705" y="1819713"/>
            <a:ext cx="4458459" cy="46197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0306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16904FE-66D8-41AE-80C1-B53C4E5CF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70523"/>
          <a:stretch/>
        </p:blipFill>
        <p:spPr>
          <a:xfrm>
            <a:off x="889838" y="2083802"/>
            <a:ext cx="2858330" cy="3417018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F5A2719E-5F1D-4386-88BF-C41EB98A54EC}"/>
              </a:ext>
            </a:extLst>
          </p:cNvPr>
          <p:cNvSpPr/>
          <p:nvPr/>
        </p:nvSpPr>
        <p:spPr>
          <a:xfrm>
            <a:off x="0" y="6809224"/>
            <a:ext cx="12192000" cy="55126"/>
          </a:xfrm>
          <a:prstGeom prst="rect">
            <a:avLst/>
          </a:prstGeom>
          <a:solidFill>
            <a:srgbClr val="F49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A78D744-D49D-4AAA-BC6A-5D8C4021F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9" y="165976"/>
            <a:ext cx="2169459" cy="1013783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4457249-EE72-486B-A5D0-79EF057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7FBD-9038-4097-AA63-25FA4D42DDD2}" type="slidenum">
              <a:rPr lang="en-GB" smtClean="0"/>
              <a:t>37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4AC629F-96FC-4140-84B1-2C79102903AB}"/>
              </a:ext>
            </a:extLst>
          </p:cNvPr>
          <p:cNvSpPr txBox="1"/>
          <p:nvPr/>
        </p:nvSpPr>
        <p:spPr>
          <a:xfrm>
            <a:off x="9125164" y="126714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latin typeface="Century Gothic"/>
              </a:rPr>
              <a:t>Prezentacja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2871FE8-67AA-42F7-A145-1B7B96D29FE1}"/>
              </a:ext>
            </a:extLst>
          </p:cNvPr>
          <p:cNvSpPr txBox="1"/>
          <p:nvPr/>
        </p:nvSpPr>
        <p:spPr>
          <a:xfrm>
            <a:off x="2492188" y="336753"/>
            <a:ext cx="93761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Zawiesia</a:t>
            </a:r>
            <a:r>
              <a:rPr lang="pl-PL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 - rodzaje, oznakowanie, badania okresowe i dopuszczenie do prac na terenie budowy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D616A30-E53A-4571-A4E5-33A68CF48EDB}"/>
              </a:ext>
            </a:extLst>
          </p:cNvPr>
          <p:cNvSpPr txBox="1"/>
          <p:nvPr/>
        </p:nvSpPr>
        <p:spPr>
          <a:xfrm>
            <a:off x="322729" y="1382935"/>
            <a:ext cx="11545634" cy="9571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l-PL" sz="2000" b="1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Zawiesia</a:t>
            </a: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z włókien syntetycznych </a:t>
            </a:r>
            <a:r>
              <a:rPr lang="pl-PL" sz="2000" b="1" dirty="0">
                <a:latin typeface="Century Gothic" panose="020B0502020202020204" pitchFamily="34" charset="0"/>
              </a:rPr>
              <a:t>–  uszkodzenia kwalifikujące do wycofania z eksploatacji</a:t>
            </a:r>
            <a:endParaRPr lang="pl-PL" sz="2000" dirty="0">
              <a:latin typeface="Century Gothic" panose="020B0502020202020204" pitchFamily="34" charset="0"/>
            </a:endParaRPr>
          </a:p>
          <a:p>
            <a:pPr fontAlgn="base">
              <a:lnSpc>
                <a:spcPct val="150000"/>
              </a:lnSpc>
            </a:pPr>
            <a:endParaRPr lang="pl-PL" sz="2000" dirty="0">
              <a:latin typeface="Century Gothic" panose="020B0502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DE707E6-B94A-45AC-B550-70DDC5B28D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9054" y="2003261"/>
            <a:ext cx="5894961" cy="4601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985" y="2031661"/>
            <a:ext cx="4212268" cy="28204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7469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16904FE-66D8-41AE-80C1-B53C4E5CF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70523"/>
          <a:stretch/>
        </p:blipFill>
        <p:spPr>
          <a:xfrm>
            <a:off x="889838" y="2083802"/>
            <a:ext cx="2858330" cy="3417018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F5A2719E-5F1D-4386-88BF-C41EB98A54EC}"/>
              </a:ext>
            </a:extLst>
          </p:cNvPr>
          <p:cNvSpPr/>
          <p:nvPr/>
        </p:nvSpPr>
        <p:spPr>
          <a:xfrm>
            <a:off x="0" y="6809224"/>
            <a:ext cx="12192000" cy="55126"/>
          </a:xfrm>
          <a:prstGeom prst="rect">
            <a:avLst/>
          </a:prstGeom>
          <a:solidFill>
            <a:srgbClr val="F49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A78D744-D49D-4AAA-BC6A-5D8C4021F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9" y="165976"/>
            <a:ext cx="2169459" cy="1013783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4457249-EE72-486B-A5D0-79EF057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7FBD-9038-4097-AA63-25FA4D42DDD2}" type="slidenum">
              <a:rPr lang="en-GB" smtClean="0"/>
              <a:t>38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4AC629F-96FC-4140-84B1-2C79102903AB}"/>
              </a:ext>
            </a:extLst>
          </p:cNvPr>
          <p:cNvSpPr txBox="1"/>
          <p:nvPr/>
        </p:nvSpPr>
        <p:spPr>
          <a:xfrm>
            <a:off x="9125164" y="126714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latin typeface="Century Gothic"/>
              </a:rPr>
              <a:t>Prezentacja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2871FE8-67AA-42F7-A145-1B7B96D29FE1}"/>
              </a:ext>
            </a:extLst>
          </p:cNvPr>
          <p:cNvSpPr txBox="1"/>
          <p:nvPr/>
        </p:nvSpPr>
        <p:spPr>
          <a:xfrm>
            <a:off x="2497631" y="422116"/>
            <a:ext cx="93761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Zawiesia</a:t>
            </a:r>
            <a:r>
              <a:rPr lang="pl-PL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 - rodzaje, oznakowanie, badania okresowe i dopuszczenie do prac na terenie budowy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D616A30-E53A-4571-A4E5-33A68CF48EDB}"/>
              </a:ext>
            </a:extLst>
          </p:cNvPr>
          <p:cNvSpPr txBox="1"/>
          <p:nvPr/>
        </p:nvSpPr>
        <p:spPr>
          <a:xfrm>
            <a:off x="322729" y="1487058"/>
            <a:ext cx="9891861" cy="9571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l-PL" sz="2000" b="1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Zawiesia</a:t>
            </a: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linowe </a:t>
            </a:r>
            <a:r>
              <a:rPr lang="pl-PL" sz="2000" b="1" dirty="0">
                <a:latin typeface="Century Gothic" panose="020B0502020202020204" pitchFamily="34" charset="0"/>
              </a:rPr>
              <a:t>– uszkodzenia kwalifikujące do wycofania z eksploatacji</a:t>
            </a:r>
            <a:endParaRPr lang="pl-PL" sz="2000" dirty="0">
              <a:latin typeface="Century Gothic" panose="020B0502020202020204" pitchFamily="34" charset="0"/>
            </a:endParaRPr>
          </a:p>
          <a:p>
            <a:pPr fontAlgn="base">
              <a:lnSpc>
                <a:spcPct val="150000"/>
              </a:lnSpc>
            </a:pPr>
            <a:endParaRPr lang="pl-PL" sz="2000" dirty="0">
              <a:latin typeface="Century Gothic" panose="020B0502020202020204" pitchFamily="34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2DD09AD-847C-459F-ABA0-90B92A6F1D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729" y="2501482"/>
            <a:ext cx="5294299" cy="3043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723DC52-9584-4F92-883A-8C88419168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3857" y="2491415"/>
            <a:ext cx="6005672" cy="30533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9374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16904FE-66D8-41AE-80C1-B53C4E5CF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70523"/>
          <a:stretch/>
        </p:blipFill>
        <p:spPr>
          <a:xfrm>
            <a:off x="889838" y="2083802"/>
            <a:ext cx="2858330" cy="3417018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F5A2719E-5F1D-4386-88BF-C41EB98A54EC}"/>
              </a:ext>
            </a:extLst>
          </p:cNvPr>
          <p:cNvSpPr/>
          <p:nvPr/>
        </p:nvSpPr>
        <p:spPr>
          <a:xfrm>
            <a:off x="0" y="6809224"/>
            <a:ext cx="12192000" cy="55126"/>
          </a:xfrm>
          <a:prstGeom prst="rect">
            <a:avLst/>
          </a:prstGeom>
          <a:solidFill>
            <a:srgbClr val="F49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A78D744-D49D-4AAA-BC6A-5D8C4021F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9" y="165976"/>
            <a:ext cx="2169459" cy="1013783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4457249-EE72-486B-A5D0-79EF057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7FBD-9038-4097-AA63-25FA4D42DDD2}" type="slidenum">
              <a:rPr lang="en-GB" smtClean="0"/>
              <a:t>39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4AC629F-96FC-4140-84B1-2C79102903AB}"/>
              </a:ext>
            </a:extLst>
          </p:cNvPr>
          <p:cNvSpPr txBox="1"/>
          <p:nvPr/>
        </p:nvSpPr>
        <p:spPr>
          <a:xfrm>
            <a:off x="9125164" y="126714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latin typeface="Century Gothic"/>
              </a:rPr>
              <a:t>Prezentacja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2871FE8-67AA-42F7-A145-1B7B96D29FE1}"/>
              </a:ext>
            </a:extLst>
          </p:cNvPr>
          <p:cNvSpPr txBox="1"/>
          <p:nvPr/>
        </p:nvSpPr>
        <p:spPr>
          <a:xfrm>
            <a:off x="2492188" y="444016"/>
            <a:ext cx="93761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28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Zawiesia</a:t>
            </a:r>
            <a:r>
              <a:rPr lang="pl-PL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 - rodzaje, oznakowanie, badania okresowe i dopuszczenie do prac na terenie budowy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D616A30-E53A-4571-A4E5-33A68CF48EDB}"/>
              </a:ext>
            </a:extLst>
          </p:cNvPr>
          <p:cNvSpPr txBox="1"/>
          <p:nvPr/>
        </p:nvSpPr>
        <p:spPr>
          <a:xfrm>
            <a:off x="322729" y="1588345"/>
            <a:ext cx="10323500" cy="9571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l-PL" sz="2000" b="1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Zawiesia</a:t>
            </a: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łańcuchowe </a:t>
            </a:r>
            <a:r>
              <a:rPr lang="pl-PL" sz="2000" b="1" dirty="0">
                <a:latin typeface="Century Gothic" panose="020B0502020202020204" pitchFamily="34" charset="0"/>
              </a:rPr>
              <a:t>– uszkodzenia kwalifikujące do wycofania z eksploatacji</a:t>
            </a:r>
            <a:endParaRPr lang="pl-PL" sz="2000" dirty="0">
              <a:latin typeface="Century Gothic" panose="020B0502020202020204" pitchFamily="34" charset="0"/>
            </a:endParaRPr>
          </a:p>
          <a:p>
            <a:pPr fontAlgn="base">
              <a:lnSpc>
                <a:spcPct val="150000"/>
              </a:lnSpc>
            </a:pPr>
            <a:endParaRPr lang="pl-PL" sz="2000" dirty="0">
              <a:latin typeface="Century Gothic" panose="020B050202020202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4053425C-29B3-4B3F-AE13-02A2EC381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4669" y="2587462"/>
            <a:ext cx="5872582" cy="34003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818CFBD5-76F3-46DB-9918-7D6D3D9CC6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488" y="2542451"/>
            <a:ext cx="4885535" cy="34453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8460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16904FE-66D8-41AE-80C1-B53C4E5CF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70523"/>
          <a:stretch/>
        </p:blipFill>
        <p:spPr>
          <a:xfrm>
            <a:off x="889838" y="2083802"/>
            <a:ext cx="2858330" cy="3417018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F5A2719E-5F1D-4386-88BF-C41EB98A54EC}"/>
              </a:ext>
            </a:extLst>
          </p:cNvPr>
          <p:cNvSpPr/>
          <p:nvPr/>
        </p:nvSpPr>
        <p:spPr>
          <a:xfrm>
            <a:off x="0" y="6809224"/>
            <a:ext cx="12192000" cy="55126"/>
          </a:xfrm>
          <a:prstGeom prst="rect">
            <a:avLst/>
          </a:prstGeom>
          <a:solidFill>
            <a:srgbClr val="F49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A78D744-D49D-4AAA-BC6A-5D8C4021F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9" y="165976"/>
            <a:ext cx="2169459" cy="1013783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4457249-EE72-486B-A5D0-79EF057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7FBD-9038-4097-AA63-25FA4D42DDD2}" type="slidenum">
              <a:rPr lang="en-GB" smtClean="0"/>
              <a:t>4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4AC629F-96FC-4140-84B1-2C79102903AB}"/>
              </a:ext>
            </a:extLst>
          </p:cNvPr>
          <p:cNvSpPr txBox="1"/>
          <p:nvPr/>
        </p:nvSpPr>
        <p:spPr>
          <a:xfrm>
            <a:off x="9125164" y="126714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latin typeface="Century Gothic"/>
              </a:rPr>
              <a:t>Prezentacja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2871FE8-67AA-42F7-A145-1B7B96D29FE1}"/>
              </a:ext>
            </a:extLst>
          </p:cNvPr>
          <p:cNvSpPr txBox="1"/>
          <p:nvPr/>
        </p:nvSpPr>
        <p:spPr>
          <a:xfrm>
            <a:off x="3648364" y="650778"/>
            <a:ext cx="76181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Regulacje prawne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D616A30-E53A-4571-A4E5-33A68CF48EDB}"/>
              </a:ext>
            </a:extLst>
          </p:cNvPr>
          <p:cNvSpPr txBox="1"/>
          <p:nvPr/>
        </p:nvSpPr>
        <p:spPr>
          <a:xfrm>
            <a:off x="424430" y="1611714"/>
            <a:ext cx="10616607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l-PL" sz="2000" b="1" dirty="0">
                <a:latin typeface="Century Gothic" panose="020B0502020202020204" pitchFamily="34" charset="0"/>
              </a:rPr>
              <a:t>Organizujący pracę wyznacza sygnalistę i hakowego, którzy:</a:t>
            </a:r>
          </a:p>
          <a:p>
            <a:pPr algn="just"/>
            <a:r>
              <a:rPr lang="pl-PL" sz="2000" dirty="0">
                <a:latin typeface="Century Gothic" panose="020B0502020202020204" pitchFamily="34" charset="0"/>
              </a:rPr>
              <a:t> 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posiadają odpowiednie kwalifikacje i aktualne orzeczenia lekarskie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są wyposażeni w elementy rozpoznawcze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l-PL" sz="2000" dirty="0">
              <a:latin typeface="Century Gothic" panose="020B0502020202020204" pitchFamily="34" charset="0"/>
            </a:endParaRPr>
          </a:p>
          <a:p>
            <a:pPr algn="just"/>
            <a:r>
              <a:rPr lang="pl-PL" sz="2000" dirty="0">
                <a:latin typeface="Century Gothic" panose="020B0502020202020204" pitchFamily="34" charset="0"/>
              </a:rPr>
              <a:t>Skład osobowy osób zaangażowanych w transport pionowy powinien odpowiadać zapotrzebowaniu budowy</a:t>
            </a:r>
          </a:p>
          <a:p>
            <a:pPr algn="just"/>
            <a:endParaRPr lang="pl-PL" sz="2000" dirty="0">
              <a:latin typeface="Century Gothic" panose="020B0502020202020204" pitchFamily="34" charset="0"/>
            </a:endParaRPr>
          </a:p>
          <a:p>
            <a:pPr algn="just"/>
            <a:r>
              <a:rPr lang="pl-PL" sz="2000" dirty="0">
                <a:latin typeface="Century Gothic" panose="020B0502020202020204" pitchFamily="34" charset="0"/>
              </a:rPr>
              <a:t> 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F915FAC8-DCFA-4763-A3CF-E8ED00DA5A2A}"/>
              </a:ext>
            </a:extLst>
          </p:cNvPr>
          <p:cNvSpPr/>
          <p:nvPr/>
        </p:nvSpPr>
        <p:spPr>
          <a:xfrm>
            <a:off x="479022" y="4555850"/>
            <a:ext cx="10616608" cy="160043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endParaRPr lang="pl-PL" b="1" dirty="0">
              <a:latin typeface="Century Gothic" panose="020B0502020202020204" pitchFamily="34" charset="0"/>
            </a:endParaRPr>
          </a:p>
          <a:p>
            <a:pPr algn="ctr"/>
            <a:r>
              <a:rPr lang="pl-PL" sz="2000" b="1" dirty="0">
                <a:latin typeface="Century Gothic" panose="020B0502020202020204" pitchFamily="34" charset="0"/>
              </a:rPr>
              <a:t>Prowadzenie czynności związanych z transportem ładunków przy użyciu żurawi, </a:t>
            </a:r>
            <a:br>
              <a:rPr lang="pl-PL" sz="2000" b="1" dirty="0">
                <a:latin typeface="Century Gothic" panose="020B0502020202020204" pitchFamily="34" charset="0"/>
              </a:rPr>
            </a:br>
            <a:r>
              <a:rPr lang="pl-PL" sz="2000" b="1" dirty="0">
                <a:latin typeface="Century Gothic" panose="020B0502020202020204" pitchFamily="34" charset="0"/>
              </a:rPr>
              <a:t>bez współpracy z hakowym oraz nadzoru ze strony sygnalisty </a:t>
            </a:r>
          </a:p>
          <a:p>
            <a:pPr algn="ctr"/>
            <a:endParaRPr lang="pl-PL" sz="2000" dirty="0">
              <a:latin typeface="Century Gothic" panose="020B0502020202020204" pitchFamily="34" charset="0"/>
            </a:endParaRPr>
          </a:p>
          <a:p>
            <a:pPr algn="ctr"/>
            <a:r>
              <a:rPr lang="pl-PL" sz="2000" b="1" dirty="0">
                <a:latin typeface="Century Gothic" panose="020B0502020202020204" pitchFamily="34" charset="0"/>
              </a:rPr>
              <a:t>JEST ZABRONIONE</a:t>
            </a:r>
            <a:r>
              <a:rPr lang="pl-PL" sz="2000" dirty="0">
                <a:latin typeface="Century Gothic" panose="020B0502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090354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16904FE-66D8-41AE-80C1-B53C4E5CF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70523"/>
          <a:stretch/>
        </p:blipFill>
        <p:spPr>
          <a:xfrm>
            <a:off x="898546" y="2118637"/>
            <a:ext cx="2858330" cy="3417018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F5A2719E-5F1D-4386-88BF-C41EB98A54EC}"/>
              </a:ext>
            </a:extLst>
          </p:cNvPr>
          <p:cNvSpPr/>
          <p:nvPr/>
        </p:nvSpPr>
        <p:spPr>
          <a:xfrm>
            <a:off x="0" y="6809224"/>
            <a:ext cx="12192000" cy="55126"/>
          </a:xfrm>
          <a:prstGeom prst="rect">
            <a:avLst/>
          </a:prstGeom>
          <a:solidFill>
            <a:srgbClr val="F49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A78D744-D49D-4AAA-BC6A-5D8C4021F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9" y="165976"/>
            <a:ext cx="2169459" cy="1013783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4457249-EE72-486B-A5D0-79EF057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7FBD-9038-4097-AA63-25FA4D42DDD2}" type="slidenum">
              <a:rPr lang="en-GB" smtClean="0"/>
              <a:t>40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4AC629F-96FC-4140-84B1-2C79102903AB}"/>
              </a:ext>
            </a:extLst>
          </p:cNvPr>
          <p:cNvSpPr txBox="1"/>
          <p:nvPr/>
        </p:nvSpPr>
        <p:spPr>
          <a:xfrm>
            <a:off x="9125164" y="126714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latin typeface="Century Gothic"/>
              </a:rPr>
              <a:t>Prezentacja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2871FE8-67AA-42F7-A145-1B7B96D29FE1}"/>
              </a:ext>
            </a:extLst>
          </p:cNvPr>
          <p:cNvSpPr txBox="1"/>
          <p:nvPr/>
        </p:nvSpPr>
        <p:spPr>
          <a:xfrm>
            <a:off x="3216419" y="389982"/>
            <a:ext cx="86519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Posługiwanie się urządzeniem komunikacyjnym oraz sygnałami ręcznymi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D616A30-E53A-4571-A4E5-33A68CF48EDB}"/>
              </a:ext>
            </a:extLst>
          </p:cNvPr>
          <p:cNvSpPr txBox="1"/>
          <p:nvPr/>
        </p:nvSpPr>
        <p:spPr>
          <a:xfrm>
            <a:off x="604073" y="1535624"/>
            <a:ext cx="10983854" cy="4952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l-PL" sz="2000" b="1" dirty="0">
                <a:latin typeface="Century Gothic" panose="020B0502020202020204" pitchFamily="34" charset="0"/>
              </a:rPr>
              <a:t>Sygnały ręczne </a:t>
            </a: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stosowane są tylko w przypadku awarii urządzenia komunikacyjnego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12" y="2498037"/>
            <a:ext cx="3181072" cy="328921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362" y="2197142"/>
            <a:ext cx="2992003" cy="326000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773" y="5457150"/>
            <a:ext cx="2997298" cy="1130056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188" y="2574532"/>
            <a:ext cx="3114909" cy="2059635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66" y="3629460"/>
            <a:ext cx="3114909" cy="276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879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16904FE-66D8-41AE-80C1-B53C4E5CF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70523"/>
          <a:stretch/>
        </p:blipFill>
        <p:spPr>
          <a:xfrm>
            <a:off x="898546" y="2118637"/>
            <a:ext cx="2858330" cy="3417018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F5A2719E-5F1D-4386-88BF-C41EB98A54EC}"/>
              </a:ext>
            </a:extLst>
          </p:cNvPr>
          <p:cNvSpPr/>
          <p:nvPr/>
        </p:nvSpPr>
        <p:spPr>
          <a:xfrm>
            <a:off x="0" y="6809224"/>
            <a:ext cx="12192000" cy="55126"/>
          </a:xfrm>
          <a:prstGeom prst="rect">
            <a:avLst/>
          </a:prstGeom>
          <a:solidFill>
            <a:srgbClr val="F49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A78D744-D49D-4AAA-BC6A-5D8C4021F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9" y="165976"/>
            <a:ext cx="2169459" cy="1013783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4457249-EE72-486B-A5D0-79EF057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7FBD-9038-4097-AA63-25FA4D42DDD2}" type="slidenum">
              <a:rPr lang="en-GB" smtClean="0"/>
              <a:t>41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4AC629F-96FC-4140-84B1-2C79102903AB}"/>
              </a:ext>
            </a:extLst>
          </p:cNvPr>
          <p:cNvSpPr txBox="1"/>
          <p:nvPr/>
        </p:nvSpPr>
        <p:spPr>
          <a:xfrm>
            <a:off x="9125164" y="126714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latin typeface="Century Gothic"/>
              </a:rPr>
              <a:t>Prezentacja</a:t>
            </a:r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CFF18067-DA97-469D-B3CD-5A7C916B939B}"/>
              </a:ext>
            </a:extLst>
          </p:cNvPr>
          <p:cNvSpPr/>
          <p:nvPr/>
        </p:nvSpPr>
        <p:spPr>
          <a:xfrm>
            <a:off x="3048000" y="310583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4000" b="1" dirty="0">
                <a:solidFill>
                  <a:schemeClr val="accent2"/>
                </a:solidFill>
                <a:latin typeface="Century Gothic"/>
              </a:rPr>
              <a:t>DZIĘKUJĘ ZA UWAGĘ</a:t>
            </a:r>
            <a:endParaRPr lang="pl-PL" sz="4000" b="1" dirty="0">
              <a:solidFill>
                <a:schemeClr val="accent2"/>
              </a:solidFill>
              <a:cs typeface="Calibri" panose="020F0502020204030204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FEC66BD-95B8-493D-A7A6-4C582BECA9DB}"/>
              </a:ext>
            </a:extLst>
          </p:cNvPr>
          <p:cNvSpPr txBox="1"/>
          <p:nvPr/>
        </p:nvSpPr>
        <p:spPr>
          <a:xfrm>
            <a:off x="2497631" y="422116"/>
            <a:ext cx="93761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Szkolenie dla osób wykonujących czynności sygnalisty lub hakowego</a:t>
            </a:r>
          </a:p>
        </p:txBody>
      </p:sp>
    </p:spTree>
    <p:extLst>
      <p:ext uri="{BB962C8B-B14F-4D97-AF65-F5344CB8AC3E}">
        <p14:creationId xmlns:p14="http://schemas.microsoft.com/office/powerpoint/2010/main" val="760718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16904FE-66D8-41AE-80C1-B53C4E5CF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70523"/>
          <a:stretch/>
        </p:blipFill>
        <p:spPr>
          <a:xfrm>
            <a:off x="889838" y="2083802"/>
            <a:ext cx="2858330" cy="3417018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F5A2719E-5F1D-4386-88BF-C41EB98A54EC}"/>
              </a:ext>
            </a:extLst>
          </p:cNvPr>
          <p:cNvSpPr/>
          <p:nvPr/>
        </p:nvSpPr>
        <p:spPr>
          <a:xfrm>
            <a:off x="0" y="6809224"/>
            <a:ext cx="12192000" cy="55126"/>
          </a:xfrm>
          <a:prstGeom prst="rect">
            <a:avLst/>
          </a:prstGeom>
          <a:solidFill>
            <a:srgbClr val="F49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A78D744-D49D-4AAA-BC6A-5D8C4021F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9" y="165976"/>
            <a:ext cx="2169459" cy="1013783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4457249-EE72-486B-A5D0-79EF057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7FBD-9038-4097-AA63-25FA4D42DDD2}" type="slidenum">
              <a:rPr lang="en-GB" smtClean="0"/>
              <a:t>5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4AC629F-96FC-4140-84B1-2C79102903AB}"/>
              </a:ext>
            </a:extLst>
          </p:cNvPr>
          <p:cNvSpPr txBox="1"/>
          <p:nvPr/>
        </p:nvSpPr>
        <p:spPr>
          <a:xfrm>
            <a:off x="9125164" y="126714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latin typeface="Century Gothic"/>
              </a:rPr>
              <a:t>Prezentacja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2871FE8-67AA-42F7-A145-1B7B96D29FE1}"/>
              </a:ext>
            </a:extLst>
          </p:cNvPr>
          <p:cNvSpPr txBox="1"/>
          <p:nvPr/>
        </p:nvSpPr>
        <p:spPr>
          <a:xfrm>
            <a:off x="2743200" y="650778"/>
            <a:ext cx="85233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Wymagane Instrukcje 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D616A30-E53A-4571-A4E5-33A68CF48EDB}"/>
              </a:ext>
            </a:extLst>
          </p:cNvPr>
          <p:cNvSpPr txBox="1"/>
          <p:nvPr/>
        </p:nvSpPr>
        <p:spPr>
          <a:xfrm>
            <a:off x="322729" y="2030964"/>
            <a:ext cx="7639706" cy="23411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l-PL" sz="2000" b="1" dirty="0">
                <a:latin typeface="Century Gothic" panose="020B0502020202020204" pitchFamily="34" charset="0"/>
              </a:rPr>
              <a:t>Instrukcja bezpieczeństwa prac transportowych</a:t>
            </a:r>
          </a:p>
          <a:p>
            <a:pPr fontAlgn="base">
              <a:lnSpc>
                <a:spcPct val="15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zawiera </a:t>
            </a: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wytyczne dotyczące organizacji prac transportowych </a:t>
            </a:r>
            <a:r>
              <a:rPr lang="pl-PL" sz="2000" dirty="0">
                <a:latin typeface="Century Gothic" panose="020B0502020202020204" pitchFamily="34" charset="0"/>
              </a:rPr>
              <a:t>w obszarze pracy żurawia </a:t>
            </a: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na danej budowie</a:t>
            </a:r>
            <a:r>
              <a:rPr lang="pl-PL" sz="2000" b="1" dirty="0">
                <a:latin typeface="Century Gothic" panose="020B0502020202020204" pitchFamily="34" charset="0"/>
              </a:rPr>
              <a:t> </a:t>
            </a:r>
          </a:p>
          <a:p>
            <a:pPr fontAlgn="base">
              <a:lnSpc>
                <a:spcPct val="150000"/>
              </a:lnSpc>
            </a:pPr>
            <a:r>
              <a:rPr lang="pl-PL" sz="2000" b="1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9587B02-8063-4456-8A41-1F545861D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4632" y="1506123"/>
            <a:ext cx="3359478" cy="4762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066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16904FE-66D8-41AE-80C1-B53C4E5CF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70523"/>
          <a:stretch/>
        </p:blipFill>
        <p:spPr>
          <a:xfrm>
            <a:off x="889838" y="2083802"/>
            <a:ext cx="2858330" cy="3417018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F5A2719E-5F1D-4386-88BF-C41EB98A54EC}"/>
              </a:ext>
            </a:extLst>
          </p:cNvPr>
          <p:cNvSpPr/>
          <p:nvPr/>
        </p:nvSpPr>
        <p:spPr>
          <a:xfrm>
            <a:off x="0" y="6809224"/>
            <a:ext cx="12192000" cy="55126"/>
          </a:xfrm>
          <a:prstGeom prst="rect">
            <a:avLst/>
          </a:prstGeom>
          <a:solidFill>
            <a:srgbClr val="F49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A78D744-D49D-4AAA-BC6A-5D8C4021F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9" y="165976"/>
            <a:ext cx="2169459" cy="1013783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4457249-EE72-486B-A5D0-79EF057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7FBD-9038-4097-AA63-25FA4D42DDD2}" type="slidenum">
              <a:rPr lang="en-GB" smtClean="0"/>
              <a:t>6</a:t>
            </a:fld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4AC629F-96FC-4140-84B1-2C79102903AB}"/>
              </a:ext>
            </a:extLst>
          </p:cNvPr>
          <p:cNvSpPr txBox="1"/>
          <p:nvPr/>
        </p:nvSpPr>
        <p:spPr>
          <a:xfrm>
            <a:off x="9125164" y="126714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latin typeface="Century Gothic"/>
              </a:rPr>
              <a:t>Prezentacja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2871FE8-67AA-42F7-A145-1B7B96D29FE1}"/>
              </a:ext>
            </a:extLst>
          </p:cNvPr>
          <p:cNvSpPr txBox="1"/>
          <p:nvPr/>
        </p:nvSpPr>
        <p:spPr>
          <a:xfrm>
            <a:off x="2743200" y="650778"/>
            <a:ext cx="85233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Wymagane Instrukcje 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D616A30-E53A-4571-A4E5-33A68CF48EDB}"/>
              </a:ext>
            </a:extLst>
          </p:cNvPr>
          <p:cNvSpPr txBox="1"/>
          <p:nvPr/>
        </p:nvSpPr>
        <p:spPr>
          <a:xfrm>
            <a:off x="209008" y="1588345"/>
            <a:ext cx="6175464" cy="46504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l-PL" sz="2000" b="1" dirty="0">
                <a:latin typeface="Century Gothic" panose="020B0502020202020204" pitchFamily="34" charset="0"/>
              </a:rPr>
              <a:t>Instrukcja ewakuacji z kabiny żurawia</a:t>
            </a:r>
          </a:p>
          <a:p>
            <a:pPr fontAlgn="base">
              <a:lnSpc>
                <a:spcPct val="15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wskazuje sposób prowadzenia działań ratowniczych wymagających </a:t>
            </a: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ewakuacji operatora</a:t>
            </a:r>
            <a:endParaRPr lang="pl-PL" sz="2000" b="1" dirty="0">
              <a:latin typeface="Century Gothic" panose="020B0502020202020204" pitchFamily="34" charset="0"/>
            </a:endParaRPr>
          </a:p>
          <a:p>
            <a:pPr fontAlgn="base">
              <a:lnSpc>
                <a:spcPct val="150000"/>
              </a:lnSpc>
            </a:pPr>
            <a:endParaRPr lang="pl-PL" sz="2000" dirty="0">
              <a:latin typeface="Century Gothic" panose="020B0502020202020204" pitchFamily="34" charset="0"/>
            </a:endParaRPr>
          </a:p>
          <a:p>
            <a:pPr fontAlgn="base">
              <a:lnSpc>
                <a:spcPct val="15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Przyjmuje się za dobrą praktykę, aby z instrukcją zapoznane były również </a:t>
            </a: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osoby wspierające proces transportu pionowego (np. hakowi, sygnaliści) - w sytuacji zagrożenia wspomagają ewakuację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032" y="1861130"/>
            <a:ext cx="5254263" cy="3808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633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16904FE-66D8-41AE-80C1-B53C4E5CF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70523"/>
          <a:stretch/>
        </p:blipFill>
        <p:spPr>
          <a:xfrm>
            <a:off x="889838" y="2083802"/>
            <a:ext cx="2858330" cy="3417018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F5A2719E-5F1D-4386-88BF-C41EB98A54EC}"/>
              </a:ext>
            </a:extLst>
          </p:cNvPr>
          <p:cNvSpPr/>
          <p:nvPr/>
        </p:nvSpPr>
        <p:spPr>
          <a:xfrm>
            <a:off x="0" y="6809224"/>
            <a:ext cx="12192000" cy="55126"/>
          </a:xfrm>
          <a:prstGeom prst="rect">
            <a:avLst/>
          </a:prstGeom>
          <a:solidFill>
            <a:srgbClr val="F49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A78D744-D49D-4AAA-BC6A-5D8C4021F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9" y="165976"/>
            <a:ext cx="2169459" cy="1013783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4457249-EE72-486B-A5D0-79EF057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7FBD-9038-4097-AA63-25FA4D42DDD2}" type="slidenum">
              <a:rPr lang="en-GB" smtClean="0"/>
              <a:t>7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4AC629F-96FC-4140-84B1-2C79102903AB}"/>
              </a:ext>
            </a:extLst>
          </p:cNvPr>
          <p:cNvSpPr txBox="1"/>
          <p:nvPr/>
        </p:nvSpPr>
        <p:spPr>
          <a:xfrm>
            <a:off x="9125164" y="126714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latin typeface="Century Gothic"/>
              </a:rPr>
              <a:t>Prezentacja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2871FE8-67AA-42F7-A145-1B7B96D29FE1}"/>
              </a:ext>
            </a:extLst>
          </p:cNvPr>
          <p:cNvSpPr txBox="1"/>
          <p:nvPr/>
        </p:nvSpPr>
        <p:spPr>
          <a:xfrm>
            <a:off x="2360023" y="650778"/>
            <a:ext cx="94139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Organizacja prac i</a:t>
            </a:r>
            <a:r>
              <a:rPr lang="pl-PL" sz="28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pl-PL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wyposażenie oraz obowiązki sygnalisty i hakowego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D616A30-E53A-4571-A4E5-33A68CF48EDB}"/>
              </a:ext>
            </a:extLst>
          </p:cNvPr>
          <p:cNvSpPr txBox="1"/>
          <p:nvPr/>
        </p:nvSpPr>
        <p:spPr>
          <a:xfrm>
            <a:off x="1551214" y="2017067"/>
            <a:ext cx="9127672" cy="4188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l-PL" sz="2000" b="1" dirty="0">
                <a:latin typeface="Century Gothic" panose="020B0502020202020204" pitchFamily="34" charset="0"/>
              </a:rPr>
              <a:t>Obowiązki</a:t>
            </a:r>
            <a:r>
              <a:rPr lang="pl-PL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pl-PL" sz="2000" b="1" dirty="0">
                <a:latin typeface="Century Gothic" panose="020B0502020202020204" pitchFamily="34" charset="0"/>
              </a:rPr>
              <a:t>– </a:t>
            </a: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sygnalisty i hakowego</a:t>
            </a:r>
          </a:p>
          <a:p>
            <a:pPr fontAlgn="base">
              <a:lnSpc>
                <a:spcPct val="150000"/>
              </a:lnSpc>
            </a:pPr>
            <a:endParaRPr lang="pl-PL" sz="20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fontAlgn="base">
              <a:lnSpc>
                <a:spcPct val="150000"/>
              </a:lnSpc>
            </a:pPr>
            <a:r>
              <a:rPr lang="pl-PL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Hakowy</a:t>
            </a:r>
            <a:r>
              <a:rPr lang="pl-PL" sz="2400" dirty="0">
                <a:latin typeface="Century Gothic" panose="020B0502020202020204" pitchFamily="34" charset="0"/>
              </a:rPr>
              <a:t> – wykonuje czynności związane z zawieszaniem i odczepianiem ładunków przemieszczanych przez żuraw</a:t>
            </a:r>
          </a:p>
          <a:p>
            <a:pPr fontAlgn="base">
              <a:lnSpc>
                <a:spcPct val="150000"/>
              </a:lnSpc>
            </a:pPr>
            <a:endParaRPr lang="pl-PL" sz="2400" dirty="0">
              <a:latin typeface="Century Gothic" panose="020B0502020202020204" pitchFamily="34" charset="0"/>
            </a:endParaRPr>
          </a:p>
          <a:p>
            <a:pPr fontAlgn="base">
              <a:lnSpc>
                <a:spcPct val="150000"/>
              </a:lnSpc>
            </a:pPr>
            <a:r>
              <a:rPr lang="pl-PL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Sygnalista</a:t>
            </a:r>
            <a:r>
              <a:rPr lang="pl-PL" sz="24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400" dirty="0">
                <a:latin typeface="Century Gothic" panose="020B0502020202020204" pitchFamily="34" charset="0"/>
              </a:rPr>
              <a:t>– odpowiada za przekazywanie sygnałów i komunikatów między operatorem żurawia, a hakowym </a:t>
            </a:r>
          </a:p>
          <a:p>
            <a:pPr fontAlgn="base">
              <a:lnSpc>
                <a:spcPct val="150000"/>
              </a:lnSpc>
            </a:pPr>
            <a:r>
              <a:rPr lang="pl-PL" sz="20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9" name="Picture 2" descr="Hook Icons - Download Free Vector Icons | Noun Project">
            <a:extLst>
              <a:ext uri="{FF2B5EF4-FFF2-40B4-BE49-F238E27FC236}">
                <a16:creationId xmlns:a16="http://schemas.microsoft.com/office/drawing/2014/main" id="{15A6456B-0E16-408F-8820-0F1424EBB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53" y="2995881"/>
            <a:ext cx="1018391" cy="101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olice walkie talkie icon simple style Royalty Free Vector">
            <a:extLst>
              <a:ext uri="{FF2B5EF4-FFF2-40B4-BE49-F238E27FC236}">
                <a16:creationId xmlns:a16="http://schemas.microsoft.com/office/drawing/2014/main" id="{DDA3474A-B18A-4DE3-9446-D1F9CB5570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88"/>
          <a:stretch/>
        </p:blipFill>
        <p:spPr bwMode="auto">
          <a:xfrm>
            <a:off x="171680" y="4487882"/>
            <a:ext cx="1212139" cy="115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60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16904FE-66D8-41AE-80C1-B53C4E5CF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70523"/>
          <a:stretch/>
        </p:blipFill>
        <p:spPr>
          <a:xfrm>
            <a:off x="889838" y="2083802"/>
            <a:ext cx="2858330" cy="3417018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F5A2719E-5F1D-4386-88BF-C41EB98A54EC}"/>
              </a:ext>
            </a:extLst>
          </p:cNvPr>
          <p:cNvSpPr/>
          <p:nvPr/>
        </p:nvSpPr>
        <p:spPr>
          <a:xfrm>
            <a:off x="0" y="6809224"/>
            <a:ext cx="12192000" cy="55126"/>
          </a:xfrm>
          <a:prstGeom prst="rect">
            <a:avLst/>
          </a:prstGeom>
          <a:solidFill>
            <a:srgbClr val="F49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A78D744-D49D-4AAA-BC6A-5D8C4021F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9" y="165976"/>
            <a:ext cx="2169459" cy="1013783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4457249-EE72-486B-A5D0-79EF057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7FBD-9038-4097-AA63-25FA4D42DDD2}" type="slidenum">
              <a:rPr lang="en-GB" smtClean="0"/>
              <a:t>8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4AC629F-96FC-4140-84B1-2C79102903AB}"/>
              </a:ext>
            </a:extLst>
          </p:cNvPr>
          <p:cNvSpPr txBox="1"/>
          <p:nvPr/>
        </p:nvSpPr>
        <p:spPr>
          <a:xfrm>
            <a:off x="9125164" y="126714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latin typeface="Century Gothic"/>
              </a:rPr>
              <a:t>Prezentacja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2871FE8-67AA-42F7-A145-1B7B96D29FE1}"/>
              </a:ext>
            </a:extLst>
          </p:cNvPr>
          <p:cNvSpPr txBox="1"/>
          <p:nvPr/>
        </p:nvSpPr>
        <p:spPr>
          <a:xfrm>
            <a:off x="2492187" y="650778"/>
            <a:ext cx="93761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Organizacja prac i</a:t>
            </a:r>
            <a:r>
              <a:rPr lang="pl-PL" sz="28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pl-PL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wyposażenie oraz obowiązki sygnalisty i hakowego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D616A30-E53A-4571-A4E5-33A68CF48EDB}"/>
              </a:ext>
            </a:extLst>
          </p:cNvPr>
          <p:cNvSpPr txBox="1"/>
          <p:nvPr/>
        </p:nvSpPr>
        <p:spPr>
          <a:xfrm>
            <a:off x="114632" y="1690607"/>
            <a:ext cx="6922982" cy="37271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l-PL" sz="2000" b="1" dirty="0">
                <a:latin typeface="Century Gothic" panose="020B0502020202020204" pitchFamily="34" charset="0"/>
              </a:rPr>
              <a:t>Wyposażenie sygnalisty i hakowego – </a:t>
            </a: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elementy rozpoznawcze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Kamizelka odblaskowa z napisem sygnalista lub hakowy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Hełm ochronny (kolory wyróżniające)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Obuwie ochronne  klasy S3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Rękawice robocze 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Century Gothic" panose="020B0502020202020204" pitchFamily="34" charset="0"/>
              </a:rPr>
              <a:t>Okulary ochronne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CA98F09-291B-472F-9567-03428E0AA3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424" y="1851950"/>
            <a:ext cx="4326739" cy="39740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5232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16904FE-66D8-41AE-80C1-B53C4E5CF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70523"/>
          <a:stretch/>
        </p:blipFill>
        <p:spPr>
          <a:xfrm>
            <a:off x="889838" y="2083802"/>
            <a:ext cx="2858330" cy="3417018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F5A2719E-5F1D-4386-88BF-C41EB98A54EC}"/>
              </a:ext>
            </a:extLst>
          </p:cNvPr>
          <p:cNvSpPr/>
          <p:nvPr/>
        </p:nvSpPr>
        <p:spPr>
          <a:xfrm>
            <a:off x="0" y="6809224"/>
            <a:ext cx="12192000" cy="55126"/>
          </a:xfrm>
          <a:prstGeom prst="rect">
            <a:avLst/>
          </a:prstGeom>
          <a:solidFill>
            <a:srgbClr val="F49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A78D744-D49D-4AAA-BC6A-5D8C4021F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9" y="165976"/>
            <a:ext cx="2169459" cy="1013783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4457249-EE72-486B-A5D0-79EF0575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7FBD-9038-4097-AA63-25FA4D42DDD2}" type="slidenum">
              <a:rPr lang="en-GB" smtClean="0"/>
              <a:t>9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4AC629F-96FC-4140-84B1-2C79102903AB}"/>
              </a:ext>
            </a:extLst>
          </p:cNvPr>
          <p:cNvSpPr txBox="1"/>
          <p:nvPr/>
        </p:nvSpPr>
        <p:spPr>
          <a:xfrm>
            <a:off x="9125164" y="126714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200" dirty="0">
                <a:latin typeface="Century Gothic"/>
              </a:rPr>
              <a:t>Prezentacja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2871FE8-67AA-42F7-A145-1B7B96D29FE1}"/>
              </a:ext>
            </a:extLst>
          </p:cNvPr>
          <p:cNvSpPr txBox="1"/>
          <p:nvPr/>
        </p:nvSpPr>
        <p:spPr>
          <a:xfrm>
            <a:off x="2492187" y="650778"/>
            <a:ext cx="93761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Century Gothic" panose="020B0502020202020204" pitchFamily="34" charset="0"/>
                <a:cs typeface="Arial" pitchFamily="34" charset="0"/>
              </a:rPr>
              <a:t>Organizacja prac i wyposażenie oraz obowiązki sygnalisty i hakowego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D616A30-E53A-4571-A4E5-33A68CF48EDB}"/>
              </a:ext>
            </a:extLst>
          </p:cNvPr>
          <p:cNvSpPr txBox="1"/>
          <p:nvPr/>
        </p:nvSpPr>
        <p:spPr>
          <a:xfrm>
            <a:off x="174173" y="1611714"/>
            <a:ext cx="6324598" cy="4188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l-PL" sz="2000" b="1" dirty="0">
                <a:latin typeface="Century Gothic" panose="020B0502020202020204" pitchFamily="34" charset="0"/>
              </a:rPr>
              <a:t>Współpraca pomiędzy hakowym i sygnalistą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Hakowy</a:t>
            </a:r>
            <a:r>
              <a:rPr lang="pl-PL" sz="2000" dirty="0">
                <a:latin typeface="Century Gothic" panose="020B0502020202020204" pitchFamily="34" charset="0"/>
              </a:rPr>
              <a:t>, który jest odpowiedzialny za prawidłowe podpięcie ładunku, przekazuje ładunek dopiero kiedy upewni się, że wszystkie wytyczne operacji transportu pionowego zostały spełnione  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Sygnalista</a:t>
            </a:r>
            <a:r>
              <a:rPr lang="pl-PL" sz="2000" dirty="0">
                <a:latin typeface="Century Gothic" panose="020B0502020202020204" pitchFamily="34" charset="0"/>
              </a:rPr>
              <a:t> wydaje komendę podniesienia ładunku po upewnieniu się, że został on odpowiednio podpięty i zabezpieczony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739" y="1927544"/>
            <a:ext cx="4954850" cy="36532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137373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6743</Words>
  <Application>Microsoft Office PowerPoint</Application>
  <PresentationFormat>Panoramiczny</PresentationFormat>
  <Paragraphs>642</Paragraphs>
  <Slides>41</Slides>
  <Notes>41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Century Gothic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Nowacka, Karolina</dc:creator>
  <cp:lastModifiedBy>Joanna Olszowska-Schilbach</cp:lastModifiedBy>
  <cp:revision>320</cp:revision>
  <dcterms:created xsi:type="dcterms:W3CDTF">2020-10-06T06:39:49Z</dcterms:created>
  <dcterms:modified xsi:type="dcterms:W3CDTF">2020-11-25T14:28:39Z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a362448-625e-4f6c-96c0-a2f6da99900d_Enabled">
    <vt:lpwstr>True</vt:lpwstr>
  </property>
  <property fmtid="{D5CDD505-2E9C-101B-9397-08002B2CF9AE}" pid="3" name="MSIP_Label_6a362448-625e-4f6c-96c0-a2f6da99900d_SiteId">
    <vt:lpwstr>33dab507-5210-4075-805b-f2717d8cfa74</vt:lpwstr>
  </property>
  <property fmtid="{D5CDD505-2E9C-101B-9397-08002B2CF9AE}" pid="4" name="MSIP_Label_6a362448-625e-4f6c-96c0-a2f6da99900d_Owner">
    <vt:lpwstr>Karolina.Nowacka@skanska.pl</vt:lpwstr>
  </property>
  <property fmtid="{D5CDD505-2E9C-101B-9397-08002B2CF9AE}" pid="5" name="MSIP_Label_6a362448-625e-4f6c-96c0-a2f6da99900d_SetDate">
    <vt:lpwstr>2020-10-06T06:46:17.2896662Z</vt:lpwstr>
  </property>
  <property fmtid="{D5CDD505-2E9C-101B-9397-08002B2CF9AE}" pid="6" name="MSIP_Label_6a362448-625e-4f6c-96c0-a2f6da99900d_Name">
    <vt:lpwstr>General</vt:lpwstr>
  </property>
  <property fmtid="{D5CDD505-2E9C-101B-9397-08002B2CF9AE}" pid="7" name="MSIP_Label_6a362448-625e-4f6c-96c0-a2f6da99900d_Application">
    <vt:lpwstr>Microsoft Azure Information Protection</vt:lpwstr>
  </property>
  <property fmtid="{D5CDD505-2E9C-101B-9397-08002B2CF9AE}" pid="8" name="MSIP_Label_6a362448-625e-4f6c-96c0-a2f6da99900d_ActionId">
    <vt:lpwstr>9d0c20ac-fd20-4b19-ad83-c8ab2655613b</vt:lpwstr>
  </property>
  <property fmtid="{D5CDD505-2E9C-101B-9397-08002B2CF9AE}" pid="9" name="MSIP_Label_6a362448-625e-4f6c-96c0-a2f6da99900d_Extended_MSFT_Method">
    <vt:lpwstr>Automatic</vt:lpwstr>
  </property>
  <property fmtid="{D5CDD505-2E9C-101B-9397-08002B2CF9AE}" pid="10" name="Sensitivity">
    <vt:lpwstr>General</vt:lpwstr>
  </property>
</Properties>
</file>